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57" r:id="rId6"/>
    <p:sldId id="266" r:id="rId7"/>
    <p:sldId id="267" r:id="rId8"/>
    <p:sldId id="277" r:id="rId9"/>
    <p:sldId id="263" r:id="rId10"/>
    <p:sldId id="271" r:id="rId11"/>
    <p:sldId id="269" r:id="rId12"/>
    <p:sldId id="278" r:id="rId13"/>
    <p:sldId id="262" r:id="rId14"/>
    <p:sldId id="270" r:id="rId15"/>
    <p:sldId id="272" r:id="rId16"/>
    <p:sldId id="264" r:id="rId17"/>
    <p:sldId id="273" r:id="rId18"/>
    <p:sldId id="275" r:id="rId19"/>
    <p:sldId id="276" r:id="rId20"/>
    <p:sldId id="274" r:id="rId21"/>
  </p:sldIdLst>
  <p:sldSz cx="12192000" cy="6858000"/>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53F4E20B-8008-4746-AD91-4F2BF7682B48}" type="datetimeFigureOut">
              <a:rPr lang="fr-FR" smtClean="0"/>
              <a:t>28/09/2022</a:t>
            </a:fld>
            <a:endParaRPr lang="fr-FR"/>
          </a:p>
        </p:txBody>
      </p:sp>
      <p:sp>
        <p:nvSpPr>
          <p:cNvPr id="4" name="Espace réservé de l'image des diapositives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note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F5B96064-837D-4E6B-A8CA-7C6003129FBB}" type="slidenum">
              <a:rPr lang="fr-FR" smtClean="0"/>
              <a:t>‹N°›</a:t>
            </a:fld>
            <a:endParaRPr lang="fr-FR"/>
          </a:p>
        </p:txBody>
      </p:sp>
    </p:spTree>
    <p:extLst>
      <p:ext uri="{BB962C8B-B14F-4D97-AF65-F5344CB8AC3E}">
        <p14:creationId xmlns:p14="http://schemas.microsoft.com/office/powerpoint/2010/main" val="835240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F5B96064-837D-4E6B-A8CA-7C6003129FBB}" type="slidenum">
              <a:rPr lang="fr-FR" smtClean="0"/>
              <a:t>1</a:t>
            </a:fld>
            <a:endParaRPr lang="fr-FR"/>
          </a:p>
        </p:txBody>
      </p:sp>
    </p:spTree>
    <p:extLst>
      <p:ext uri="{BB962C8B-B14F-4D97-AF65-F5344CB8AC3E}">
        <p14:creationId xmlns:p14="http://schemas.microsoft.com/office/powerpoint/2010/main" val="105464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5B96064-837D-4E6B-A8CA-7C6003129FBB}" type="slidenum">
              <a:rPr lang="fr-FR" smtClean="0"/>
              <a:t>8</a:t>
            </a:fld>
            <a:endParaRPr lang="fr-FR"/>
          </a:p>
        </p:txBody>
      </p:sp>
    </p:spTree>
    <p:extLst>
      <p:ext uri="{BB962C8B-B14F-4D97-AF65-F5344CB8AC3E}">
        <p14:creationId xmlns:p14="http://schemas.microsoft.com/office/powerpoint/2010/main" val="2809370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5B96064-837D-4E6B-A8CA-7C6003129FBB}" type="slidenum">
              <a:rPr lang="fr-FR" smtClean="0"/>
              <a:t>17</a:t>
            </a:fld>
            <a:endParaRPr lang="fr-FR"/>
          </a:p>
        </p:txBody>
      </p:sp>
    </p:spTree>
    <p:extLst>
      <p:ext uri="{BB962C8B-B14F-4D97-AF65-F5344CB8AC3E}">
        <p14:creationId xmlns:p14="http://schemas.microsoft.com/office/powerpoint/2010/main" val="705651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D5F5AF-00A3-6D4B-6FC8-477A82CAA8E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EAB27CC-E3EA-9631-D22A-ECBB3154FA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AB6199D-E1EB-6322-9012-B6FB7B8CEEAD}"/>
              </a:ext>
            </a:extLst>
          </p:cNvPr>
          <p:cNvSpPr>
            <a:spLocks noGrp="1"/>
          </p:cNvSpPr>
          <p:nvPr>
            <p:ph type="dt" sz="half" idx="10"/>
          </p:nvPr>
        </p:nvSpPr>
        <p:spPr/>
        <p:txBody>
          <a:bodyPr/>
          <a:lstStyle/>
          <a:p>
            <a:fld id="{2C9D053C-4E3C-4720-99A0-288D074C554E}" type="datetime1">
              <a:rPr lang="fr-FR" smtClean="0"/>
              <a:t>28/09/2022</a:t>
            </a:fld>
            <a:endParaRPr lang="fr-FR"/>
          </a:p>
        </p:txBody>
      </p:sp>
      <p:sp>
        <p:nvSpPr>
          <p:cNvPr id="5" name="Espace réservé du pied de page 4">
            <a:extLst>
              <a:ext uri="{FF2B5EF4-FFF2-40B4-BE49-F238E27FC236}">
                <a16:creationId xmlns:a16="http://schemas.microsoft.com/office/drawing/2014/main" id="{D862EFCC-A884-C5B1-AE3B-99B28A57830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20C014D-DB76-7B69-4A30-1E2E0AAFE621}"/>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4269950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C28492-0AF6-E148-E6A3-E455AE6B037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F8A61AD-5FAA-52F3-379A-486E89EEBCA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2921AC0-F464-8AE6-8C1B-7DBD3664F10E}"/>
              </a:ext>
            </a:extLst>
          </p:cNvPr>
          <p:cNvSpPr>
            <a:spLocks noGrp="1"/>
          </p:cNvSpPr>
          <p:nvPr>
            <p:ph type="dt" sz="half" idx="10"/>
          </p:nvPr>
        </p:nvSpPr>
        <p:spPr/>
        <p:txBody>
          <a:bodyPr/>
          <a:lstStyle/>
          <a:p>
            <a:fld id="{5D0DD193-BC90-425F-8121-CF297B639862}" type="datetime1">
              <a:rPr lang="fr-FR" smtClean="0"/>
              <a:t>28/09/2022</a:t>
            </a:fld>
            <a:endParaRPr lang="fr-FR"/>
          </a:p>
        </p:txBody>
      </p:sp>
      <p:sp>
        <p:nvSpPr>
          <p:cNvPr id="5" name="Espace réservé du pied de page 4">
            <a:extLst>
              <a:ext uri="{FF2B5EF4-FFF2-40B4-BE49-F238E27FC236}">
                <a16:creationId xmlns:a16="http://schemas.microsoft.com/office/drawing/2014/main" id="{DF1DF656-4099-650B-B234-F77D6B5D72B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80E7F29-F285-15EB-71B8-B47D7F47D962}"/>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778422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E67D90F-CCCB-494D-08AF-DB528B3B83C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EE5E95B-8EB7-7BF4-EB12-E7FAF9AAE75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120C518-C4E5-D00E-B31A-DD807432768E}"/>
              </a:ext>
            </a:extLst>
          </p:cNvPr>
          <p:cNvSpPr>
            <a:spLocks noGrp="1"/>
          </p:cNvSpPr>
          <p:nvPr>
            <p:ph type="dt" sz="half" idx="10"/>
          </p:nvPr>
        </p:nvSpPr>
        <p:spPr/>
        <p:txBody>
          <a:bodyPr/>
          <a:lstStyle/>
          <a:p>
            <a:fld id="{865ED562-F476-4B86-A064-25E8E07AB26C}" type="datetime1">
              <a:rPr lang="fr-FR" smtClean="0"/>
              <a:t>28/09/2022</a:t>
            </a:fld>
            <a:endParaRPr lang="fr-FR"/>
          </a:p>
        </p:txBody>
      </p:sp>
      <p:sp>
        <p:nvSpPr>
          <p:cNvPr id="5" name="Espace réservé du pied de page 4">
            <a:extLst>
              <a:ext uri="{FF2B5EF4-FFF2-40B4-BE49-F238E27FC236}">
                <a16:creationId xmlns:a16="http://schemas.microsoft.com/office/drawing/2014/main" id="{A2B02FD0-7A28-9F9B-B1F0-652634E5E1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E48115A-5B7D-742A-F4BA-C466BC67FC0A}"/>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259681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DF5D1B-13E3-23F6-DC33-F6C2E9EA7A2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27B8C40-AF14-81A0-529E-72E437F17CF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7D2D2B7-9959-5F38-9B7A-C92618B0894C}"/>
              </a:ext>
            </a:extLst>
          </p:cNvPr>
          <p:cNvSpPr>
            <a:spLocks noGrp="1"/>
          </p:cNvSpPr>
          <p:nvPr>
            <p:ph type="dt" sz="half" idx="10"/>
          </p:nvPr>
        </p:nvSpPr>
        <p:spPr/>
        <p:txBody>
          <a:bodyPr/>
          <a:lstStyle/>
          <a:p>
            <a:fld id="{3A3BBA0F-6237-4CDE-8B58-16D25353B9F8}" type="datetime1">
              <a:rPr lang="fr-FR" smtClean="0"/>
              <a:t>28/09/2022</a:t>
            </a:fld>
            <a:endParaRPr lang="fr-FR"/>
          </a:p>
        </p:txBody>
      </p:sp>
      <p:sp>
        <p:nvSpPr>
          <p:cNvPr id="5" name="Espace réservé du pied de page 4">
            <a:extLst>
              <a:ext uri="{FF2B5EF4-FFF2-40B4-BE49-F238E27FC236}">
                <a16:creationId xmlns:a16="http://schemas.microsoft.com/office/drawing/2014/main" id="{605CE7C6-977D-510F-290B-772F5CC3DE9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D25B35-8D0A-B892-51FC-3742A855869C}"/>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2762024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835F56-DE45-DD89-5206-C217A02603F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7CAF0E7-D33D-BB49-2D52-9240A78F6E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EE2CE7D-1456-6348-3C7E-5D1E5DB2E58A}"/>
              </a:ext>
            </a:extLst>
          </p:cNvPr>
          <p:cNvSpPr>
            <a:spLocks noGrp="1"/>
          </p:cNvSpPr>
          <p:nvPr>
            <p:ph type="dt" sz="half" idx="10"/>
          </p:nvPr>
        </p:nvSpPr>
        <p:spPr/>
        <p:txBody>
          <a:bodyPr/>
          <a:lstStyle/>
          <a:p>
            <a:fld id="{4A086692-CB0C-415B-8F82-ED74E00F018F}" type="datetime1">
              <a:rPr lang="fr-FR" smtClean="0"/>
              <a:t>28/09/2022</a:t>
            </a:fld>
            <a:endParaRPr lang="fr-FR"/>
          </a:p>
        </p:txBody>
      </p:sp>
      <p:sp>
        <p:nvSpPr>
          <p:cNvPr id="5" name="Espace réservé du pied de page 4">
            <a:extLst>
              <a:ext uri="{FF2B5EF4-FFF2-40B4-BE49-F238E27FC236}">
                <a16:creationId xmlns:a16="http://schemas.microsoft.com/office/drawing/2014/main" id="{21B2DBE5-A27B-E722-9AC5-C2BC64C35B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E141A6-A179-45CD-475F-119D9C36D829}"/>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247037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C77D59-CCFA-BFC1-48BE-7A31B0503B8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4686D91-D7A2-2B2B-3410-11406D8FBEC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8B14073-CD44-4B9E-4634-AF7D08A1908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85BAB52-80D3-48E1-33DE-4D94669F9C7F}"/>
              </a:ext>
            </a:extLst>
          </p:cNvPr>
          <p:cNvSpPr>
            <a:spLocks noGrp="1"/>
          </p:cNvSpPr>
          <p:nvPr>
            <p:ph type="dt" sz="half" idx="10"/>
          </p:nvPr>
        </p:nvSpPr>
        <p:spPr/>
        <p:txBody>
          <a:bodyPr/>
          <a:lstStyle/>
          <a:p>
            <a:fld id="{540319F9-2298-42DA-89E5-B6558E89A2A2}" type="datetime1">
              <a:rPr lang="fr-FR" smtClean="0"/>
              <a:t>28/09/2022</a:t>
            </a:fld>
            <a:endParaRPr lang="fr-FR"/>
          </a:p>
        </p:txBody>
      </p:sp>
      <p:sp>
        <p:nvSpPr>
          <p:cNvPr id="6" name="Espace réservé du pied de page 5">
            <a:extLst>
              <a:ext uri="{FF2B5EF4-FFF2-40B4-BE49-F238E27FC236}">
                <a16:creationId xmlns:a16="http://schemas.microsoft.com/office/drawing/2014/main" id="{8D254282-8A25-BFDC-DFE6-BAC2945014E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9428DE9-BEDF-6FFB-FA07-1B043FC7A1DC}"/>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253011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6C50CF-48A3-0A8F-87C0-8D1901864BF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5DA3E54-72D9-F10D-9786-EF1947EA40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C1C1362-F8EE-2EC6-67FB-ED6BF08391D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9D92E63-B097-674B-479C-8EB260BE5E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77F3571-1D1F-62C9-1F99-A5D21292420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807E9DE-FD9A-FCA5-4455-7800D748EA74}"/>
              </a:ext>
            </a:extLst>
          </p:cNvPr>
          <p:cNvSpPr>
            <a:spLocks noGrp="1"/>
          </p:cNvSpPr>
          <p:nvPr>
            <p:ph type="dt" sz="half" idx="10"/>
          </p:nvPr>
        </p:nvSpPr>
        <p:spPr/>
        <p:txBody>
          <a:bodyPr/>
          <a:lstStyle/>
          <a:p>
            <a:fld id="{550EEC04-479D-404E-9419-ADF308429EDB}" type="datetime1">
              <a:rPr lang="fr-FR" smtClean="0"/>
              <a:t>28/09/2022</a:t>
            </a:fld>
            <a:endParaRPr lang="fr-FR"/>
          </a:p>
        </p:txBody>
      </p:sp>
      <p:sp>
        <p:nvSpPr>
          <p:cNvPr id="8" name="Espace réservé du pied de page 7">
            <a:extLst>
              <a:ext uri="{FF2B5EF4-FFF2-40B4-BE49-F238E27FC236}">
                <a16:creationId xmlns:a16="http://schemas.microsoft.com/office/drawing/2014/main" id="{23B3AFF6-A1A7-43FD-BC73-6598E2257B1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8E3DA44-425B-EB73-7FCD-0DE29BBE0CBA}"/>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34025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C465B9-E81C-3C6C-3119-1A7077AE1D7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F2F6553-BF23-BE5B-32D8-AB8780EB0B70}"/>
              </a:ext>
            </a:extLst>
          </p:cNvPr>
          <p:cNvSpPr>
            <a:spLocks noGrp="1"/>
          </p:cNvSpPr>
          <p:nvPr>
            <p:ph type="dt" sz="half" idx="10"/>
          </p:nvPr>
        </p:nvSpPr>
        <p:spPr/>
        <p:txBody>
          <a:bodyPr/>
          <a:lstStyle/>
          <a:p>
            <a:fld id="{B14E5381-5E09-47A6-BA9A-3E9E729995D7}" type="datetime1">
              <a:rPr lang="fr-FR" smtClean="0"/>
              <a:t>28/09/2022</a:t>
            </a:fld>
            <a:endParaRPr lang="fr-FR"/>
          </a:p>
        </p:txBody>
      </p:sp>
      <p:sp>
        <p:nvSpPr>
          <p:cNvPr id="4" name="Espace réservé du pied de page 3">
            <a:extLst>
              <a:ext uri="{FF2B5EF4-FFF2-40B4-BE49-F238E27FC236}">
                <a16:creationId xmlns:a16="http://schemas.microsoft.com/office/drawing/2014/main" id="{205C7993-D2E1-2A67-638B-4EA48ABD2868}"/>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266C461-7261-30D6-B2CB-D1630440A756}"/>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1456058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4971090-BF3A-2ED8-85DC-180B4C646BB6}"/>
              </a:ext>
            </a:extLst>
          </p:cNvPr>
          <p:cNvSpPr>
            <a:spLocks noGrp="1"/>
          </p:cNvSpPr>
          <p:nvPr>
            <p:ph type="dt" sz="half" idx="10"/>
          </p:nvPr>
        </p:nvSpPr>
        <p:spPr/>
        <p:txBody>
          <a:bodyPr/>
          <a:lstStyle/>
          <a:p>
            <a:fld id="{672AADDB-10A5-4584-8350-32CEAA3BED70}" type="datetime1">
              <a:rPr lang="fr-FR" smtClean="0"/>
              <a:t>28/09/2022</a:t>
            </a:fld>
            <a:endParaRPr lang="fr-FR"/>
          </a:p>
        </p:txBody>
      </p:sp>
      <p:sp>
        <p:nvSpPr>
          <p:cNvPr id="3" name="Espace réservé du pied de page 2">
            <a:extLst>
              <a:ext uri="{FF2B5EF4-FFF2-40B4-BE49-F238E27FC236}">
                <a16:creationId xmlns:a16="http://schemas.microsoft.com/office/drawing/2014/main" id="{A533986F-9819-F33B-278C-97FB794E89F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AD07A92-4842-DA58-B4D2-C55916B715CA}"/>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2147367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0CC6C-52E1-D865-2E23-DA516316D4D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63957B5-970C-2595-1359-C1EC9A166A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E1BDE57-3547-5116-F6C5-36F00EA64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9BE5CC5-22A2-10B1-FD0D-600548727F2C}"/>
              </a:ext>
            </a:extLst>
          </p:cNvPr>
          <p:cNvSpPr>
            <a:spLocks noGrp="1"/>
          </p:cNvSpPr>
          <p:nvPr>
            <p:ph type="dt" sz="half" idx="10"/>
          </p:nvPr>
        </p:nvSpPr>
        <p:spPr/>
        <p:txBody>
          <a:bodyPr/>
          <a:lstStyle/>
          <a:p>
            <a:fld id="{253A4016-1EBC-4251-8431-3EADB7C7B883}" type="datetime1">
              <a:rPr lang="fr-FR" smtClean="0"/>
              <a:t>28/09/2022</a:t>
            </a:fld>
            <a:endParaRPr lang="fr-FR"/>
          </a:p>
        </p:txBody>
      </p:sp>
      <p:sp>
        <p:nvSpPr>
          <p:cNvPr id="6" name="Espace réservé du pied de page 5">
            <a:extLst>
              <a:ext uri="{FF2B5EF4-FFF2-40B4-BE49-F238E27FC236}">
                <a16:creationId xmlns:a16="http://schemas.microsoft.com/office/drawing/2014/main" id="{1B2603E9-34B2-DF90-C652-7ED81163BAF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362A4D-0CDF-AD68-9775-BAAEFA4D22AD}"/>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112410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939157-7525-D72C-F939-5A88876EEA0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D995C3D-C873-69BB-0B86-1D04EAF40F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7C0C1D9-66D1-9246-AE20-1C9189F3C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F0CD87-F09A-22F6-B6E7-EAA40850C514}"/>
              </a:ext>
            </a:extLst>
          </p:cNvPr>
          <p:cNvSpPr>
            <a:spLocks noGrp="1"/>
          </p:cNvSpPr>
          <p:nvPr>
            <p:ph type="dt" sz="half" idx="10"/>
          </p:nvPr>
        </p:nvSpPr>
        <p:spPr/>
        <p:txBody>
          <a:bodyPr/>
          <a:lstStyle/>
          <a:p>
            <a:fld id="{D7FA0A96-4467-4A93-8FCE-A7BD18476503}" type="datetime1">
              <a:rPr lang="fr-FR" smtClean="0"/>
              <a:t>28/09/2022</a:t>
            </a:fld>
            <a:endParaRPr lang="fr-FR"/>
          </a:p>
        </p:txBody>
      </p:sp>
      <p:sp>
        <p:nvSpPr>
          <p:cNvPr id="6" name="Espace réservé du pied de page 5">
            <a:extLst>
              <a:ext uri="{FF2B5EF4-FFF2-40B4-BE49-F238E27FC236}">
                <a16:creationId xmlns:a16="http://schemas.microsoft.com/office/drawing/2014/main" id="{7D2A4C11-5C6C-A7DA-3592-16CF37F0013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CF863C2-748F-CA43-BEA3-8D3689A4E44C}"/>
              </a:ext>
            </a:extLst>
          </p:cNvPr>
          <p:cNvSpPr>
            <a:spLocks noGrp="1"/>
          </p:cNvSpPr>
          <p:nvPr>
            <p:ph type="sldNum" sz="quarter" idx="12"/>
          </p:nvPr>
        </p:nvSpPr>
        <p:spPr/>
        <p:txBody>
          <a:bodyPr/>
          <a:lstStyle/>
          <a:p>
            <a:fld id="{52BEAE1F-5DAC-4510-AFD9-8CB9037DFB0A}" type="slidenum">
              <a:rPr lang="fr-FR" smtClean="0"/>
              <a:t>‹N°›</a:t>
            </a:fld>
            <a:endParaRPr lang="fr-FR"/>
          </a:p>
        </p:txBody>
      </p:sp>
    </p:spTree>
    <p:extLst>
      <p:ext uri="{BB962C8B-B14F-4D97-AF65-F5344CB8AC3E}">
        <p14:creationId xmlns:p14="http://schemas.microsoft.com/office/powerpoint/2010/main" val="1138448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0A41B79-330A-404D-9874-289EA68979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DE2050A-3066-B4D8-FB80-69285540ED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880C9E7-3C5F-1B10-ED39-9E165E4BCC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21C6A-6CBC-45B7-A6F3-0C56F0F7A29F}" type="datetime1">
              <a:rPr lang="fr-FR" smtClean="0"/>
              <a:t>28/09/2022</a:t>
            </a:fld>
            <a:endParaRPr lang="fr-FR"/>
          </a:p>
        </p:txBody>
      </p:sp>
      <p:sp>
        <p:nvSpPr>
          <p:cNvPr id="5" name="Espace réservé du pied de page 4">
            <a:extLst>
              <a:ext uri="{FF2B5EF4-FFF2-40B4-BE49-F238E27FC236}">
                <a16:creationId xmlns:a16="http://schemas.microsoft.com/office/drawing/2014/main" id="{BC10720E-B886-0E00-C670-2E4029C628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903C564-D7A8-AA3D-A719-9A9DAA5B96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EAE1F-5DAC-4510-AFD9-8CB9037DFB0A}" type="slidenum">
              <a:rPr lang="fr-FR" smtClean="0"/>
              <a:t>‹N°›</a:t>
            </a:fld>
            <a:endParaRPr lang="fr-FR"/>
          </a:p>
        </p:txBody>
      </p:sp>
    </p:spTree>
    <p:extLst>
      <p:ext uri="{BB962C8B-B14F-4D97-AF65-F5344CB8AC3E}">
        <p14:creationId xmlns:p14="http://schemas.microsoft.com/office/powerpoint/2010/main" val="1817756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ftmsavocat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A8DDDC-FE34-F43C-1043-9F7BC084B64F}"/>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D42BE715-5938-9D4D-E563-7ABAA1D0946A}"/>
              </a:ext>
            </a:extLst>
          </p:cNvPr>
          <p:cNvSpPr>
            <a:spLocks noGrp="1"/>
          </p:cNvSpPr>
          <p:nvPr>
            <p:ph type="subTitle" idx="1"/>
          </p:nvPr>
        </p:nvSpPr>
        <p:spPr/>
        <p:txBody>
          <a:bodyPr/>
          <a:lstStyle/>
          <a:p>
            <a:endParaRPr lang="fr-FR"/>
          </a:p>
        </p:txBody>
      </p:sp>
      <p:pic>
        <p:nvPicPr>
          <p:cNvPr id="4" name="Image 3">
            <a:extLst>
              <a:ext uri="{FF2B5EF4-FFF2-40B4-BE49-F238E27FC236}">
                <a16:creationId xmlns:a16="http://schemas.microsoft.com/office/drawing/2014/main" id="{DEB31FCD-7A44-CD76-1C7B-FF12F385F8FE}"/>
              </a:ext>
            </a:extLst>
          </p:cNvPr>
          <p:cNvPicPr>
            <a:picLocks noChangeAspect="1"/>
          </p:cNvPicPr>
          <p:nvPr/>
        </p:nvPicPr>
        <p:blipFill>
          <a:blip r:embed="rId3"/>
          <a:stretch>
            <a:fillRect/>
          </a:stretch>
        </p:blipFill>
        <p:spPr>
          <a:xfrm>
            <a:off x="0" y="5136"/>
            <a:ext cx="12192000" cy="6847728"/>
          </a:xfrm>
          <a:prstGeom prst="rect">
            <a:avLst/>
          </a:prstGeom>
        </p:spPr>
      </p:pic>
      <p:pic>
        <p:nvPicPr>
          <p:cNvPr id="5" name="Image 6">
            <a:extLst>
              <a:ext uri="{FF2B5EF4-FFF2-40B4-BE49-F238E27FC236}">
                <a16:creationId xmlns:a16="http://schemas.microsoft.com/office/drawing/2014/main" id="{5906E8D4-3480-16D5-BB79-121A577579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 y="166688"/>
            <a:ext cx="3357563"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5">
            <a:extLst>
              <a:ext uri="{FF2B5EF4-FFF2-40B4-BE49-F238E27FC236}">
                <a16:creationId xmlns:a16="http://schemas.microsoft.com/office/drawing/2014/main" id="{4C38863E-6FE6-D3A5-AA9A-8261D24F5A50}"/>
              </a:ext>
            </a:extLst>
          </p:cNvPr>
          <p:cNvSpPr txBox="1"/>
          <p:nvPr/>
        </p:nvSpPr>
        <p:spPr>
          <a:xfrm>
            <a:off x="1524000" y="2057707"/>
            <a:ext cx="8707020" cy="3677930"/>
          </a:xfrm>
          <a:prstGeom prst="rect">
            <a:avLst/>
          </a:prstGeom>
          <a:noFill/>
        </p:spPr>
        <p:txBody>
          <a:bodyPr wrap="square">
            <a:spAutoFit/>
          </a:bodyPr>
          <a:lstStyle/>
          <a:p>
            <a:pPr algn="ctr" eaLnBrk="1" fontAlgn="auto" hangingPunct="1">
              <a:spcAft>
                <a:spcPts val="600"/>
              </a:spcAft>
              <a:buFont typeface="Arial" panose="020B0604020202020204" pitchFamily="34" charset="0"/>
              <a:buNone/>
              <a:defRPr/>
            </a:pPr>
            <a:r>
              <a:rPr lang="fr-FR" sz="4000" b="1" cap="small" dirty="0">
                <a:solidFill>
                  <a:srgbClr val="C00000"/>
                </a:solidFill>
                <a:latin typeface="+mn-lt"/>
              </a:rPr>
              <a:t>« La réforme de la garantie financière »</a:t>
            </a:r>
          </a:p>
          <a:p>
            <a:pPr algn="ctr" eaLnBrk="1" fontAlgn="auto" hangingPunct="1">
              <a:spcAft>
                <a:spcPts val="600"/>
              </a:spcAft>
              <a:buFont typeface="Arial" panose="020B0604020202020204" pitchFamily="34" charset="0"/>
              <a:buNone/>
              <a:defRPr/>
            </a:pPr>
            <a:r>
              <a:rPr lang="fr-FR" sz="2400" b="1" cap="small" dirty="0">
                <a:solidFill>
                  <a:srgbClr val="C00000"/>
                </a:solidFill>
                <a:latin typeface="Garamond" panose="02020404030301010803" pitchFamily="18" charset="0"/>
              </a:rPr>
              <a:t>15 ans de la fiducie : bilan et perspectives de reforme</a:t>
            </a:r>
          </a:p>
          <a:p>
            <a:pPr algn="ctr" eaLnBrk="1" fontAlgn="auto" hangingPunct="1">
              <a:spcAft>
                <a:spcPts val="600"/>
              </a:spcAft>
              <a:buFont typeface="Arial" panose="020B0604020202020204" pitchFamily="34" charset="0"/>
              <a:buNone/>
              <a:defRPr/>
            </a:pPr>
            <a:r>
              <a:rPr lang="fr-FR" sz="2400" b="1" cap="small" dirty="0" err="1">
                <a:solidFill>
                  <a:srgbClr val="C00000"/>
                </a:solidFill>
                <a:latin typeface="Garamond" panose="02020404030301010803" pitchFamily="18" charset="0"/>
              </a:rPr>
              <a:t>orleans</a:t>
            </a:r>
            <a:endParaRPr lang="fr-FR" sz="2400" b="1" cap="small" dirty="0">
              <a:solidFill>
                <a:srgbClr val="C00000"/>
              </a:solidFill>
              <a:latin typeface="Garamond" panose="02020404030301010803" pitchFamily="18" charset="0"/>
            </a:endParaRPr>
          </a:p>
          <a:p>
            <a:pPr algn="ctr" eaLnBrk="1" fontAlgn="auto" hangingPunct="1">
              <a:spcAft>
                <a:spcPts val="600"/>
              </a:spcAft>
              <a:buFont typeface="Arial" panose="020B0604020202020204" pitchFamily="34" charset="0"/>
              <a:buNone/>
              <a:defRPr/>
            </a:pPr>
            <a:endParaRPr lang="fr-FR" sz="2400" b="1" cap="small" dirty="0">
              <a:latin typeface="Garamond" panose="02020404030301010803" pitchFamily="18" charset="0"/>
            </a:endParaRPr>
          </a:p>
          <a:p>
            <a:pPr algn="ctr" eaLnBrk="1" fontAlgn="auto" hangingPunct="1">
              <a:spcAft>
                <a:spcPts val="600"/>
              </a:spcAft>
              <a:buFont typeface="Arial" panose="020B0604020202020204" pitchFamily="34" charset="0"/>
              <a:buNone/>
              <a:defRPr/>
            </a:pPr>
            <a:r>
              <a:rPr lang="fr-FR" sz="2400" b="1" cap="small" dirty="0">
                <a:solidFill>
                  <a:schemeClr val="bg1"/>
                </a:solidFill>
                <a:latin typeface="+mn-lt"/>
              </a:rPr>
              <a:t>Vendredi 30 septembre 2022</a:t>
            </a:r>
          </a:p>
          <a:p>
            <a:pPr algn="ctr" eaLnBrk="1" fontAlgn="auto" hangingPunct="1">
              <a:spcAft>
                <a:spcPts val="0"/>
              </a:spcAft>
              <a:buFont typeface="Arial" panose="020B0604020202020204" pitchFamily="34" charset="0"/>
              <a:buNone/>
              <a:defRPr/>
            </a:pPr>
            <a:r>
              <a:rPr lang="fr-FR" sz="2400" b="1" dirty="0">
                <a:solidFill>
                  <a:schemeClr val="bg1"/>
                </a:solidFill>
                <a:latin typeface="+mn-lt"/>
              </a:rPr>
              <a:t>Par Silvestre Tandeau de Marsac</a:t>
            </a:r>
          </a:p>
          <a:p>
            <a:pPr algn="ctr" eaLnBrk="1" fontAlgn="auto" hangingPunct="1">
              <a:spcAft>
                <a:spcPts val="0"/>
              </a:spcAft>
              <a:buFont typeface="Arial" panose="020B0604020202020204" pitchFamily="34" charset="0"/>
              <a:buNone/>
              <a:defRPr/>
            </a:pPr>
            <a:r>
              <a:rPr lang="fr-FR" sz="2400" i="1" dirty="0">
                <a:solidFill>
                  <a:schemeClr val="bg1"/>
                </a:solidFill>
                <a:latin typeface="+mn-lt"/>
              </a:rPr>
              <a:t>Avocat au Barreau de Paris</a:t>
            </a:r>
          </a:p>
          <a:p>
            <a:pPr algn="ctr" eaLnBrk="1" fontAlgn="auto" hangingPunct="1">
              <a:spcAft>
                <a:spcPts val="0"/>
              </a:spcAft>
              <a:buFont typeface="Arial" panose="020B0604020202020204" pitchFamily="34" charset="0"/>
              <a:buNone/>
              <a:defRPr/>
            </a:pPr>
            <a:r>
              <a:rPr lang="fr-FR" sz="2400" i="1" dirty="0">
                <a:solidFill>
                  <a:schemeClr val="bg1"/>
                </a:solidFill>
                <a:latin typeface="+mn-lt"/>
              </a:rPr>
              <a:t>Président de l’AFIDU </a:t>
            </a:r>
          </a:p>
        </p:txBody>
      </p:sp>
      <p:sp>
        <p:nvSpPr>
          <p:cNvPr id="7" name="Espace réservé du numéro de diapositive 6">
            <a:extLst>
              <a:ext uri="{FF2B5EF4-FFF2-40B4-BE49-F238E27FC236}">
                <a16:creationId xmlns:a16="http://schemas.microsoft.com/office/drawing/2014/main" id="{DBAF65AC-7553-01CF-0D84-7409E254E04A}"/>
              </a:ext>
            </a:extLst>
          </p:cNvPr>
          <p:cNvSpPr>
            <a:spLocks noGrp="1"/>
          </p:cNvSpPr>
          <p:nvPr>
            <p:ph type="sldNum" sz="quarter" idx="12"/>
          </p:nvPr>
        </p:nvSpPr>
        <p:spPr/>
        <p:txBody>
          <a:bodyPr/>
          <a:lstStyle/>
          <a:p>
            <a:fld id="{52BEAE1F-5DAC-4510-AFD9-8CB9037DFB0A}" type="slidenum">
              <a:rPr lang="fr-FR" smtClean="0"/>
              <a:t>1</a:t>
            </a:fld>
            <a:endParaRPr lang="fr-FR"/>
          </a:p>
        </p:txBody>
      </p:sp>
    </p:spTree>
    <p:extLst>
      <p:ext uri="{BB962C8B-B14F-4D97-AF65-F5344CB8AC3E}">
        <p14:creationId xmlns:p14="http://schemas.microsoft.com/office/powerpoint/2010/main" val="8475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E134D-42AB-D9C4-0066-DACB1D26555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1ED86A-5B2B-9CF2-0403-2C46AF1772B2}"/>
              </a:ext>
            </a:extLst>
          </p:cNvPr>
          <p:cNvSpPr>
            <a:spLocks noGrp="1"/>
          </p:cNvSpPr>
          <p:nvPr>
            <p:ph idx="1"/>
          </p:nvPr>
        </p:nvSpPr>
        <p:spPr/>
        <p:txBody>
          <a:bodyPr/>
          <a:lstStyle/>
          <a:p>
            <a:endParaRPr lang="fr-FR"/>
          </a:p>
        </p:txBody>
      </p:sp>
      <p:pic>
        <p:nvPicPr>
          <p:cNvPr id="4" name="Image 4">
            <a:extLst>
              <a:ext uri="{FF2B5EF4-FFF2-40B4-BE49-F238E27FC236}">
                <a16:creationId xmlns:a16="http://schemas.microsoft.com/office/drawing/2014/main" id="{AA7EBFB7-6776-41E9-CA9B-084E5724D5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38"/>
            <a:ext cx="12192000"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7181C8D-C1FE-1C7E-76E0-DBC938496A19}"/>
              </a:ext>
            </a:extLst>
          </p:cNvPr>
          <p:cNvSpPr/>
          <p:nvPr/>
        </p:nvSpPr>
        <p:spPr bwMode="auto">
          <a:xfrm>
            <a:off x="463550" y="363538"/>
            <a:ext cx="11301413" cy="6084887"/>
          </a:xfrm>
          <a:prstGeom prst="rect">
            <a:avLst/>
          </a:prstGeom>
          <a:solidFill>
            <a:srgbClr val="FF0000"/>
          </a:solidFill>
          <a:ln>
            <a:noFill/>
          </a:ln>
          <a:effectLst>
            <a:outerShdw blurRad="381000" dist="139700" dir="5520000" sx="101000" sy="101000" algn="ctr" rotWithShape="0">
              <a:srgbClr val="000000">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buFont typeface="Arial" panose="020B0604020202020204" pitchFamily="34" charset="0"/>
              <a:buNone/>
              <a:defRPr/>
            </a:pPr>
            <a:endParaRPr lang="fr-FR" sz="1200" dirty="0">
              <a:solidFill>
                <a:schemeClr val="bg1"/>
              </a:solidFill>
              <a:latin typeface="Garamond" panose="02020404030301010803" pitchFamily="18" charset="0"/>
            </a:endParaRP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1"/>
                </a:solidFill>
              </a:rPr>
              <a:t>Introduction</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Rappel sur la garantie financière de l’avocat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b="1" u="sng" dirty="0">
                <a:solidFill>
                  <a:schemeClr val="bg2"/>
                </a:solidFill>
                <a:effectLst>
                  <a:outerShdw blurRad="38100" dist="38100" dir="2700000" algn="tl">
                    <a:srgbClr val="000000">
                      <a:alpha val="43137"/>
                    </a:srgbClr>
                  </a:outerShdw>
                </a:effectLst>
              </a:rPr>
              <a:t>La garantie financière, frein au développement de l’activité d’avocat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Les prémices d’une réforme</a:t>
            </a:r>
          </a:p>
        </p:txBody>
      </p:sp>
      <p:sp>
        <p:nvSpPr>
          <p:cNvPr id="6" name="Espace réservé du numéro de diapositive 5">
            <a:extLst>
              <a:ext uri="{FF2B5EF4-FFF2-40B4-BE49-F238E27FC236}">
                <a16:creationId xmlns:a16="http://schemas.microsoft.com/office/drawing/2014/main" id="{375E347C-4734-9549-8D5D-BC22087A5C82}"/>
              </a:ext>
            </a:extLst>
          </p:cNvPr>
          <p:cNvSpPr>
            <a:spLocks noGrp="1"/>
          </p:cNvSpPr>
          <p:nvPr>
            <p:ph type="sldNum" sz="quarter" idx="12"/>
          </p:nvPr>
        </p:nvSpPr>
        <p:spPr/>
        <p:txBody>
          <a:bodyPr/>
          <a:lstStyle/>
          <a:p>
            <a:fld id="{52BEAE1F-5DAC-4510-AFD9-8CB9037DFB0A}" type="slidenum">
              <a:rPr lang="fr-FR" smtClean="0"/>
              <a:t>10</a:t>
            </a:fld>
            <a:endParaRPr lang="fr-FR"/>
          </a:p>
        </p:txBody>
      </p:sp>
    </p:spTree>
    <p:extLst>
      <p:ext uri="{BB962C8B-B14F-4D97-AF65-F5344CB8AC3E}">
        <p14:creationId xmlns:p14="http://schemas.microsoft.com/office/powerpoint/2010/main" val="221146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09F1DAE2-5498-2BAB-8395-88CD15FCF0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CEB0F0D0-6C23-16BD-86CF-AD29EF7B0B37}"/>
              </a:ext>
            </a:extLst>
          </p:cNvPr>
          <p:cNvSpPr txBox="1"/>
          <p:nvPr/>
        </p:nvSpPr>
        <p:spPr>
          <a:xfrm>
            <a:off x="401053" y="1173178"/>
            <a:ext cx="11405936" cy="477054"/>
          </a:xfrm>
          <a:prstGeom prst="rect">
            <a:avLst/>
          </a:prstGeom>
          <a:noFill/>
        </p:spPr>
        <p:txBody>
          <a:bodyPr wrap="square" rtlCol="0">
            <a:spAutoFit/>
          </a:bodyPr>
          <a:lstStyle/>
          <a:p>
            <a:pPr marL="342900" indent="-342900" algn="just">
              <a:buFont typeface="Wingdings" panose="05000000000000000000" pitchFamily="2" charset="2"/>
              <a:buChar char="Ø"/>
            </a:pPr>
            <a:r>
              <a:rPr lang="fr-FR" sz="2500" b="1" u="sng" dirty="0">
                <a:solidFill>
                  <a:srgbClr val="C00000"/>
                </a:solidFill>
                <a:latin typeface="Garamond" panose="02020404030301010803" pitchFamily="18" charset="0"/>
              </a:rPr>
              <a:t>La garantie financière, frein au développement de l’activité d’avocat fiduciaire</a:t>
            </a:r>
          </a:p>
        </p:txBody>
      </p:sp>
      <p:sp>
        <p:nvSpPr>
          <p:cNvPr id="4" name="ZoneTexte 3">
            <a:extLst>
              <a:ext uri="{FF2B5EF4-FFF2-40B4-BE49-F238E27FC236}">
                <a16:creationId xmlns:a16="http://schemas.microsoft.com/office/drawing/2014/main" id="{C0E4A8D0-3C8C-85DA-4775-4ECEEB79F603}"/>
              </a:ext>
            </a:extLst>
          </p:cNvPr>
          <p:cNvSpPr txBox="1"/>
          <p:nvPr/>
        </p:nvSpPr>
        <p:spPr>
          <a:xfrm>
            <a:off x="393032" y="1941188"/>
            <a:ext cx="11405936" cy="4124206"/>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La charge économique de la garantie financière </a:t>
            </a:r>
          </a:p>
          <a:p>
            <a:pPr marL="342900" indent="-342900" algn="just">
              <a:buFont typeface="Wingdings" panose="05000000000000000000" pitchFamily="2" charset="2"/>
              <a:buChar char="Ø"/>
            </a:pPr>
            <a:endParaRPr lang="fr-FR" sz="10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 </a:t>
            </a:r>
            <a:r>
              <a:rPr lang="fr-FR" sz="2200" i="1" dirty="0">
                <a:latin typeface="Garamond" panose="02020404030301010803" pitchFamily="18" charset="0"/>
              </a:rPr>
              <a:t>Le coût des garanties financières est exorbitant </a:t>
            </a:r>
            <a:r>
              <a:rPr lang="fr-FR" sz="2200" dirty="0">
                <a:latin typeface="Garamond" panose="02020404030301010803" pitchFamily="18" charset="0"/>
              </a:rPr>
              <a:t>» (</a:t>
            </a:r>
            <a:r>
              <a:rPr lang="fr-FR" sz="2200" b="1" dirty="0">
                <a:latin typeface="Garamond" panose="02020404030301010803" pitchFamily="18" charset="0"/>
              </a:rPr>
              <a:t>Résolution du CNB, 6 et 7 septembre 2019</a:t>
            </a:r>
            <a:r>
              <a:rPr lang="fr-FR" sz="2200" dirty="0">
                <a:latin typeface="Garamond" panose="02020404030301010803" pitchFamily="18" charset="0"/>
              </a:rPr>
              <a:t>, </a:t>
            </a:r>
            <a:r>
              <a:rPr lang="fr-FR" sz="2200" b="1" dirty="0">
                <a:latin typeface="Garamond" panose="02020404030301010803" pitchFamily="18" charset="0"/>
              </a:rPr>
              <a:t>« Les nécessaires modifications des règles relatives à la garantie financière de l’avocat fiduciaire »</a:t>
            </a:r>
            <a:r>
              <a:rPr lang="fr-FR" sz="2200" dirty="0">
                <a:latin typeface="Garamond" panose="02020404030301010803" pitchFamily="18" charset="0"/>
              </a:rPr>
              <a:t>). </a:t>
            </a:r>
          </a:p>
          <a:p>
            <a:pPr marL="342900" indent="-342900" algn="just">
              <a:buFont typeface="Arial" panose="020B0604020202020204" pitchFamily="34" charset="0"/>
              <a:buChar char="•"/>
            </a:pPr>
            <a:r>
              <a:rPr lang="fr-FR" sz="2200" dirty="0">
                <a:latin typeface="Garamond" panose="02020404030301010803" pitchFamily="18" charset="0"/>
              </a:rPr>
              <a:t>« </a:t>
            </a:r>
            <a:r>
              <a:rPr lang="fr-FR" sz="2200" i="1" dirty="0">
                <a:latin typeface="Garamond" panose="02020404030301010803" pitchFamily="18" charset="0"/>
              </a:rPr>
              <a:t>Certaines obligations notamment en termes d’assurance et de garantie sont lourdes voire inadaptées </a:t>
            </a:r>
            <a:r>
              <a:rPr lang="fr-FR" sz="2200" dirty="0">
                <a:latin typeface="Garamond" panose="02020404030301010803" pitchFamily="18" charset="0"/>
              </a:rPr>
              <a:t>»</a:t>
            </a:r>
          </a:p>
          <a:p>
            <a:pPr algn="just"/>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Une contrainte exclusive à l’avocat fiduciaire</a:t>
            </a:r>
          </a:p>
          <a:p>
            <a:pPr marL="342900" indent="-342900" algn="just">
              <a:buFont typeface="Wingdings" panose="05000000000000000000" pitchFamily="2" charset="2"/>
              <a:buChar char="Ø"/>
            </a:pPr>
            <a:endParaRPr lang="fr-FR" sz="10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 </a:t>
            </a:r>
            <a:r>
              <a:rPr lang="fr-FR" sz="2200" i="1" dirty="0">
                <a:latin typeface="Garamond" panose="02020404030301010803" pitchFamily="18" charset="0"/>
              </a:rPr>
              <a:t>La fiducie par les avocats se heurte (…) à des contraintes que ne connaissent pas d’autres professionnels (comme les banques et organismes associés auxquels sont imposés des ratios de solvabilité) </a:t>
            </a:r>
            <a:r>
              <a:rPr lang="fr-FR" sz="2200" dirty="0">
                <a:latin typeface="Garamond" panose="02020404030301010803" pitchFamily="18" charset="0"/>
              </a:rPr>
              <a:t>» (</a:t>
            </a:r>
            <a:r>
              <a:rPr lang="fr-FR" sz="2200" b="1" dirty="0">
                <a:latin typeface="Garamond" panose="02020404030301010803" pitchFamily="18" charset="0"/>
              </a:rPr>
              <a:t>Résolution du CNB</a:t>
            </a:r>
            <a:r>
              <a:rPr lang="fr-FR" sz="2200" dirty="0">
                <a:latin typeface="Garamond" panose="02020404030301010803" pitchFamily="18" charset="0"/>
              </a:rPr>
              <a:t>).</a:t>
            </a:r>
          </a:p>
          <a:p>
            <a:pPr marL="342900" indent="-342900" algn="just">
              <a:buFont typeface="Arial" panose="020B0604020202020204" pitchFamily="34" charset="0"/>
              <a:buChar char="•"/>
            </a:pPr>
            <a:r>
              <a:rPr lang="fr-FR" sz="2200" dirty="0">
                <a:latin typeface="Garamond" panose="02020404030301010803" pitchFamily="18" charset="0"/>
              </a:rPr>
              <a:t>« </a:t>
            </a:r>
            <a:r>
              <a:rPr lang="fr-FR" sz="2200" i="1" dirty="0">
                <a:latin typeface="Garamond" panose="02020404030301010803" pitchFamily="18" charset="0"/>
              </a:rPr>
              <a:t>Ces contraintes pénalisent les avocats souhaitant réaliser ces opérations alors qu’il existe un marché et une attente réelle </a:t>
            </a:r>
            <a:r>
              <a:rPr lang="fr-FR" sz="2200" dirty="0">
                <a:latin typeface="Garamond" panose="02020404030301010803" pitchFamily="18" charset="0"/>
              </a:rPr>
              <a:t>». </a:t>
            </a:r>
          </a:p>
        </p:txBody>
      </p:sp>
      <p:sp>
        <p:nvSpPr>
          <p:cNvPr id="5" name="Espace réservé du numéro de diapositive 4">
            <a:extLst>
              <a:ext uri="{FF2B5EF4-FFF2-40B4-BE49-F238E27FC236}">
                <a16:creationId xmlns:a16="http://schemas.microsoft.com/office/drawing/2014/main" id="{3ACA9968-7188-C88C-0E32-4EBD1EF0D3C0}"/>
              </a:ext>
            </a:extLst>
          </p:cNvPr>
          <p:cNvSpPr>
            <a:spLocks noGrp="1"/>
          </p:cNvSpPr>
          <p:nvPr>
            <p:ph type="sldNum" sz="quarter" idx="12"/>
          </p:nvPr>
        </p:nvSpPr>
        <p:spPr/>
        <p:txBody>
          <a:bodyPr/>
          <a:lstStyle/>
          <a:p>
            <a:fld id="{52BEAE1F-5DAC-4510-AFD9-8CB9037DFB0A}" type="slidenum">
              <a:rPr lang="fr-FR" smtClean="0"/>
              <a:t>11</a:t>
            </a:fld>
            <a:endParaRPr lang="fr-FR"/>
          </a:p>
        </p:txBody>
      </p:sp>
    </p:spTree>
    <p:extLst>
      <p:ext uri="{BB962C8B-B14F-4D97-AF65-F5344CB8AC3E}">
        <p14:creationId xmlns:p14="http://schemas.microsoft.com/office/powerpoint/2010/main" val="157726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F9081EFB-DDD4-A43E-BA7E-8215AC4C00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DE99FD9F-518D-EEBF-9F57-2E2EBEE6CAA9}"/>
              </a:ext>
            </a:extLst>
          </p:cNvPr>
          <p:cNvSpPr txBox="1"/>
          <p:nvPr/>
        </p:nvSpPr>
        <p:spPr>
          <a:xfrm>
            <a:off x="401053" y="1173178"/>
            <a:ext cx="11405936" cy="477054"/>
          </a:xfrm>
          <a:prstGeom prst="rect">
            <a:avLst/>
          </a:prstGeom>
          <a:noFill/>
        </p:spPr>
        <p:txBody>
          <a:bodyPr wrap="square" rtlCol="0">
            <a:spAutoFit/>
          </a:bodyPr>
          <a:lstStyle/>
          <a:p>
            <a:pPr marL="342900" indent="-342900" algn="just">
              <a:buFont typeface="Wingdings" panose="05000000000000000000" pitchFamily="2" charset="2"/>
              <a:buChar char="Ø"/>
            </a:pPr>
            <a:r>
              <a:rPr lang="fr-FR" sz="2500" b="1" u="sng" dirty="0">
                <a:solidFill>
                  <a:srgbClr val="C00000"/>
                </a:solidFill>
                <a:latin typeface="Garamond" panose="02020404030301010803" pitchFamily="18" charset="0"/>
              </a:rPr>
              <a:t>La garantie financière, frein au développement de l’activité d’avocat fiduciaire</a:t>
            </a:r>
          </a:p>
        </p:txBody>
      </p:sp>
      <p:sp>
        <p:nvSpPr>
          <p:cNvPr id="4" name="ZoneTexte 3">
            <a:extLst>
              <a:ext uri="{FF2B5EF4-FFF2-40B4-BE49-F238E27FC236}">
                <a16:creationId xmlns:a16="http://schemas.microsoft.com/office/drawing/2014/main" id="{95B01731-9DDB-F5E5-91C0-BA0613E9CED1}"/>
              </a:ext>
            </a:extLst>
          </p:cNvPr>
          <p:cNvSpPr txBox="1"/>
          <p:nvPr/>
        </p:nvSpPr>
        <p:spPr>
          <a:xfrm>
            <a:off x="564834" y="2180830"/>
            <a:ext cx="11405936" cy="1692771"/>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Des difficultés d’accès à la garantie financière</a:t>
            </a:r>
          </a:p>
          <a:p>
            <a:pPr marL="342900" indent="-342900" algn="just">
              <a:buFont typeface="Wingdings" panose="05000000000000000000" pitchFamily="2" charset="2"/>
              <a:buChar char="Ø"/>
            </a:pPr>
            <a:endParaRPr lang="fr-FR" sz="800" dirty="0">
              <a:latin typeface="Garamond" panose="02020404030301010803" pitchFamily="18" charset="0"/>
            </a:endParaRPr>
          </a:p>
          <a:p>
            <a:pPr marL="342900" indent="-342900" algn="just">
              <a:buFont typeface="Wingdings" panose="05000000000000000000" pitchFamily="2" charset="2"/>
              <a:buChar char="Ø"/>
            </a:pPr>
            <a:endParaRPr lang="fr-FR" sz="8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Des initiatives ont vu le jour pour faciliter l’accès des avocats fiduciaires à la garantie financière : </a:t>
            </a:r>
          </a:p>
          <a:p>
            <a:pPr marL="800100" lvl="1" indent="-342900" algn="just">
              <a:buFont typeface="Arial" panose="020B0604020202020204" pitchFamily="34" charset="0"/>
              <a:buChar char="•"/>
            </a:pPr>
            <a:r>
              <a:rPr lang="fr-FR" sz="2200" i="1" dirty="0">
                <a:latin typeface="Garamond" panose="02020404030301010803" pitchFamily="18" charset="0"/>
              </a:rPr>
              <a:t>Exemple : convention de partenariat signée en 2012 entre l’Ordre des avocats au barreau de Paris et BNP Paribas, afin de proposer une offre dédiée aux avocats fiduciaires</a:t>
            </a:r>
          </a:p>
        </p:txBody>
      </p:sp>
      <p:sp>
        <p:nvSpPr>
          <p:cNvPr id="5" name="Espace réservé du numéro de diapositive 4">
            <a:extLst>
              <a:ext uri="{FF2B5EF4-FFF2-40B4-BE49-F238E27FC236}">
                <a16:creationId xmlns:a16="http://schemas.microsoft.com/office/drawing/2014/main" id="{9C74818B-AE8E-9B7E-0146-9F6ED2623C06}"/>
              </a:ext>
            </a:extLst>
          </p:cNvPr>
          <p:cNvSpPr>
            <a:spLocks noGrp="1"/>
          </p:cNvSpPr>
          <p:nvPr>
            <p:ph type="sldNum" sz="quarter" idx="12"/>
          </p:nvPr>
        </p:nvSpPr>
        <p:spPr/>
        <p:txBody>
          <a:bodyPr/>
          <a:lstStyle/>
          <a:p>
            <a:fld id="{52BEAE1F-5DAC-4510-AFD9-8CB9037DFB0A}" type="slidenum">
              <a:rPr lang="fr-FR" smtClean="0"/>
              <a:t>12</a:t>
            </a:fld>
            <a:endParaRPr lang="fr-FR"/>
          </a:p>
        </p:txBody>
      </p:sp>
      <p:sp>
        <p:nvSpPr>
          <p:cNvPr id="6" name="ZoneTexte 5">
            <a:extLst>
              <a:ext uri="{FF2B5EF4-FFF2-40B4-BE49-F238E27FC236}">
                <a16:creationId xmlns:a16="http://schemas.microsoft.com/office/drawing/2014/main" id="{D3724067-BEB1-8615-37EC-CC988348A85A}"/>
              </a:ext>
            </a:extLst>
          </p:cNvPr>
          <p:cNvSpPr txBox="1"/>
          <p:nvPr/>
        </p:nvSpPr>
        <p:spPr>
          <a:xfrm>
            <a:off x="623691" y="4298900"/>
            <a:ext cx="10826903" cy="1107996"/>
          </a:xfrm>
          <a:prstGeom prst="rect">
            <a:avLst/>
          </a:prstGeom>
          <a:noFill/>
        </p:spPr>
        <p:txBody>
          <a:bodyPr wrap="square" rtlCol="0">
            <a:spAutoFit/>
          </a:bodyPr>
          <a:lstStyle/>
          <a:p>
            <a:pPr marL="342900" marR="0" lvl="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200" b="0"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Dans la pratique, la garantie financière n’est délivrée qu’après constitution en amont d'une garantie réelle ou personnelle auprès du garant, en général sur les fonds propres de l’avocat, ce qui renforce les difficultés d’accès</a:t>
            </a:r>
          </a:p>
        </p:txBody>
      </p:sp>
    </p:spTree>
    <p:extLst>
      <p:ext uri="{BB962C8B-B14F-4D97-AF65-F5344CB8AC3E}">
        <p14:creationId xmlns:p14="http://schemas.microsoft.com/office/powerpoint/2010/main" val="311708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E134D-42AB-D9C4-0066-DACB1D26555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1ED86A-5B2B-9CF2-0403-2C46AF1772B2}"/>
              </a:ext>
            </a:extLst>
          </p:cNvPr>
          <p:cNvSpPr>
            <a:spLocks noGrp="1"/>
          </p:cNvSpPr>
          <p:nvPr>
            <p:ph idx="1"/>
          </p:nvPr>
        </p:nvSpPr>
        <p:spPr/>
        <p:txBody>
          <a:bodyPr/>
          <a:lstStyle/>
          <a:p>
            <a:endParaRPr lang="fr-FR"/>
          </a:p>
        </p:txBody>
      </p:sp>
      <p:pic>
        <p:nvPicPr>
          <p:cNvPr id="4" name="Image 4">
            <a:extLst>
              <a:ext uri="{FF2B5EF4-FFF2-40B4-BE49-F238E27FC236}">
                <a16:creationId xmlns:a16="http://schemas.microsoft.com/office/drawing/2014/main" id="{AA7EBFB7-6776-41E9-CA9B-084E5724D5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38"/>
            <a:ext cx="12192000"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7181C8D-C1FE-1C7E-76E0-DBC938496A19}"/>
              </a:ext>
            </a:extLst>
          </p:cNvPr>
          <p:cNvSpPr/>
          <p:nvPr/>
        </p:nvSpPr>
        <p:spPr bwMode="auto">
          <a:xfrm>
            <a:off x="463550" y="363538"/>
            <a:ext cx="11301413" cy="6084887"/>
          </a:xfrm>
          <a:prstGeom prst="rect">
            <a:avLst/>
          </a:prstGeom>
          <a:solidFill>
            <a:srgbClr val="FF0000"/>
          </a:solidFill>
          <a:ln>
            <a:noFill/>
          </a:ln>
          <a:effectLst>
            <a:outerShdw blurRad="381000" dist="139700" dir="5520000" sx="101000" sy="101000" algn="ctr" rotWithShape="0">
              <a:srgbClr val="000000">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buFont typeface="Arial" panose="020B0604020202020204" pitchFamily="34" charset="0"/>
              <a:buNone/>
              <a:defRPr/>
            </a:pPr>
            <a:endParaRPr lang="fr-FR" sz="1200" dirty="0">
              <a:solidFill>
                <a:schemeClr val="bg1"/>
              </a:solidFill>
              <a:latin typeface="Garamond" panose="02020404030301010803" pitchFamily="18" charset="0"/>
            </a:endParaRP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1"/>
                </a:solidFill>
              </a:rPr>
              <a:t>Introduction</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Rappel sur la garantie financière de l’avocat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La garantie financière, frein au développement de l’activité d’avocat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b="1" u="sng" dirty="0">
                <a:solidFill>
                  <a:schemeClr val="bg2"/>
                </a:solidFill>
                <a:effectLst>
                  <a:outerShdw blurRad="38100" dist="38100" dir="2700000" algn="tl">
                    <a:srgbClr val="000000">
                      <a:alpha val="43137"/>
                    </a:srgbClr>
                  </a:outerShdw>
                </a:effectLst>
              </a:rPr>
              <a:t>Les prémices d’une réforme</a:t>
            </a:r>
          </a:p>
        </p:txBody>
      </p:sp>
      <p:sp>
        <p:nvSpPr>
          <p:cNvPr id="6" name="Espace réservé du numéro de diapositive 5">
            <a:extLst>
              <a:ext uri="{FF2B5EF4-FFF2-40B4-BE49-F238E27FC236}">
                <a16:creationId xmlns:a16="http://schemas.microsoft.com/office/drawing/2014/main" id="{3F595A1E-E3F1-A6FE-4051-F8A23FA981F2}"/>
              </a:ext>
            </a:extLst>
          </p:cNvPr>
          <p:cNvSpPr>
            <a:spLocks noGrp="1"/>
          </p:cNvSpPr>
          <p:nvPr>
            <p:ph type="sldNum" sz="quarter" idx="12"/>
          </p:nvPr>
        </p:nvSpPr>
        <p:spPr/>
        <p:txBody>
          <a:bodyPr/>
          <a:lstStyle/>
          <a:p>
            <a:fld id="{52BEAE1F-5DAC-4510-AFD9-8CB9037DFB0A}" type="slidenum">
              <a:rPr lang="fr-FR" smtClean="0"/>
              <a:t>13</a:t>
            </a:fld>
            <a:endParaRPr lang="fr-FR"/>
          </a:p>
        </p:txBody>
      </p:sp>
    </p:spTree>
    <p:extLst>
      <p:ext uri="{BB962C8B-B14F-4D97-AF65-F5344CB8AC3E}">
        <p14:creationId xmlns:p14="http://schemas.microsoft.com/office/powerpoint/2010/main" val="2080293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EB0ADAA4-6672-B896-2274-82679D8BD5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8C42AA02-517E-2D6F-04EB-981065BBCB7B}"/>
              </a:ext>
            </a:extLst>
          </p:cNvPr>
          <p:cNvSpPr txBox="1"/>
          <p:nvPr/>
        </p:nvSpPr>
        <p:spPr>
          <a:xfrm>
            <a:off x="401053" y="1173178"/>
            <a:ext cx="11405936" cy="477054"/>
          </a:xfrm>
          <a:prstGeom prst="rect">
            <a:avLst/>
          </a:prstGeom>
          <a:noFill/>
        </p:spPr>
        <p:txBody>
          <a:bodyPr wrap="square" rtlCol="0">
            <a:spAutoFit/>
          </a:bodyPr>
          <a:lstStyle/>
          <a:p>
            <a:pPr marL="342900" indent="-342900" algn="just">
              <a:buFont typeface="Wingdings" panose="05000000000000000000" pitchFamily="2" charset="2"/>
              <a:buChar char="Ø"/>
            </a:pPr>
            <a:r>
              <a:rPr lang="fr-FR" sz="2500" b="1" u="sng" dirty="0">
                <a:solidFill>
                  <a:srgbClr val="C00000"/>
                </a:solidFill>
                <a:latin typeface="Garamond" panose="02020404030301010803" pitchFamily="18" charset="0"/>
              </a:rPr>
              <a:t>Les prémices d’une réforme : le mandat du CNB</a:t>
            </a:r>
          </a:p>
        </p:txBody>
      </p:sp>
      <p:sp>
        <p:nvSpPr>
          <p:cNvPr id="4" name="ZoneTexte 3">
            <a:extLst>
              <a:ext uri="{FF2B5EF4-FFF2-40B4-BE49-F238E27FC236}">
                <a16:creationId xmlns:a16="http://schemas.microsoft.com/office/drawing/2014/main" id="{7257D5F3-3392-7F7F-8E56-56ECF9EC5B16}"/>
              </a:ext>
            </a:extLst>
          </p:cNvPr>
          <p:cNvSpPr txBox="1"/>
          <p:nvPr/>
        </p:nvSpPr>
        <p:spPr>
          <a:xfrm>
            <a:off x="401053" y="1858779"/>
            <a:ext cx="11405936" cy="4278094"/>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dirty="0">
                <a:latin typeface="Garamond" panose="02020404030301010803" pitchFamily="18" charset="0"/>
              </a:rPr>
              <a:t>En 2017, le groupe de travail « avocat fiduciaire » de la commission des règles et usages du CNB a rendu un rapport sur les nécessaires modifications des règles relatives à la garantie financière de l’avocat fiduciaire </a:t>
            </a:r>
          </a:p>
          <a:p>
            <a:pPr marL="342900" indent="-342900" algn="just">
              <a:buFont typeface="Wingdings" panose="05000000000000000000" pitchFamily="2" charset="2"/>
              <a:buChar char="Ø"/>
            </a:pPr>
            <a:endParaRPr lang="fr-FR" sz="1500" dirty="0">
              <a:latin typeface="Garamond" panose="02020404030301010803" pitchFamily="18" charset="0"/>
            </a:endParaRPr>
          </a:p>
          <a:p>
            <a:pPr marL="342900" indent="-342900" algn="just">
              <a:buFont typeface="Wingdings" panose="05000000000000000000" pitchFamily="2" charset="2"/>
              <a:buChar char="Ø"/>
            </a:pPr>
            <a:r>
              <a:rPr lang="fr-FR" sz="2200" dirty="0">
                <a:latin typeface="Garamond" panose="02020404030301010803" pitchFamily="18" charset="0"/>
              </a:rPr>
              <a:t>le CNB souligne « </a:t>
            </a:r>
            <a:r>
              <a:rPr lang="fr-FR" sz="2200" i="1" dirty="0">
                <a:latin typeface="Garamond" panose="02020404030301010803" pitchFamily="18" charset="0"/>
              </a:rPr>
              <a:t>l’impérieuse nécessité pour l’avocat de pouvoir développer les activités de fiducie qui passe notamment par une </a:t>
            </a:r>
            <a:r>
              <a:rPr lang="fr-FR" sz="2200" i="1" u="sng" dirty="0">
                <a:latin typeface="Garamond" panose="02020404030301010803" pitchFamily="18" charset="0"/>
              </a:rPr>
              <a:t>baisse drastique voire la suppression de certaines contraintes d’assurances et de garanties </a:t>
            </a:r>
            <a:r>
              <a:rPr lang="fr-FR" sz="2200" dirty="0">
                <a:latin typeface="Garamond" panose="02020404030301010803" pitchFamily="18" charset="0"/>
              </a:rPr>
              <a:t>» </a:t>
            </a:r>
          </a:p>
          <a:p>
            <a:pPr marL="342900" indent="-342900" algn="just">
              <a:buFont typeface="Wingdings" panose="05000000000000000000" pitchFamily="2" charset="2"/>
              <a:buChar char="Ø"/>
            </a:pPr>
            <a:endParaRPr lang="fr-FR" sz="1500" dirty="0">
              <a:latin typeface="Garamond" panose="02020404030301010803" pitchFamily="18" charset="0"/>
            </a:endParaRPr>
          </a:p>
          <a:p>
            <a:pPr marL="342900" indent="-342900" algn="just">
              <a:buFont typeface="Wingdings" panose="05000000000000000000" pitchFamily="2" charset="2"/>
              <a:buChar char="Ø"/>
            </a:pPr>
            <a:r>
              <a:rPr lang="fr-FR" sz="2200" dirty="0">
                <a:latin typeface="Garamond" panose="02020404030301010803" pitchFamily="18" charset="0"/>
              </a:rPr>
              <a:t>le CNB a donné mandat au groupe de travail « avocat fiduciaire » de : </a:t>
            </a:r>
          </a:p>
          <a:p>
            <a:pPr marL="800100" lvl="1" indent="-342900" algn="just">
              <a:buFont typeface="Arial" panose="020B0604020202020204" pitchFamily="34" charset="0"/>
              <a:buChar char="•"/>
            </a:pPr>
            <a:r>
              <a:rPr lang="fr-FR" sz="2200" dirty="0">
                <a:latin typeface="Garamond" panose="02020404030301010803" pitchFamily="18" charset="0"/>
              </a:rPr>
              <a:t>Porter auprès des pouvoirs publics ses propositions de modification des textes imposant la garantie financière de l’avocat fiduciaire </a:t>
            </a:r>
          </a:p>
          <a:p>
            <a:pPr marL="800100" lvl="1" indent="-342900" algn="just">
              <a:buFont typeface="Arial" panose="020B0604020202020204" pitchFamily="34" charset="0"/>
              <a:buChar char="•"/>
            </a:pPr>
            <a:r>
              <a:rPr lang="fr-FR" sz="2200" dirty="0">
                <a:latin typeface="Garamond" panose="02020404030301010803" pitchFamily="18" charset="0"/>
              </a:rPr>
              <a:t>Poursuivre ses travaux sur l’opportunité de la création d’un nouveau service au sein des CARPA permettant aux avocats fiduciaires d’y déposer les fonds, effets ou valeurs dont ils sont propriétaires en cette qualité</a:t>
            </a:r>
          </a:p>
        </p:txBody>
      </p:sp>
      <p:sp>
        <p:nvSpPr>
          <p:cNvPr id="5" name="Espace réservé du numéro de diapositive 4">
            <a:extLst>
              <a:ext uri="{FF2B5EF4-FFF2-40B4-BE49-F238E27FC236}">
                <a16:creationId xmlns:a16="http://schemas.microsoft.com/office/drawing/2014/main" id="{25E5C83B-0A80-3495-21EF-49DB9D1AAA86}"/>
              </a:ext>
            </a:extLst>
          </p:cNvPr>
          <p:cNvSpPr>
            <a:spLocks noGrp="1"/>
          </p:cNvSpPr>
          <p:nvPr>
            <p:ph type="sldNum" sz="quarter" idx="12"/>
          </p:nvPr>
        </p:nvSpPr>
        <p:spPr/>
        <p:txBody>
          <a:bodyPr/>
          <a:lstStyle/>
          <a:p>
            <a:fld id="{52BEAE1F-5DAC-4510-AFD9-8CB9037DFB0A}" type="slidenum">
              <a:rPr lang="fr-FR" smtClean="0"/>
              <a:t>14</a:t>
            </a:fld>
            <a:endParaRPr lang="fr-FR"/>
          </a:p>
        </p:txBody>
      </p:sp>
    </p:spTree>
    <p:extLst>
      <p:ext uri="{BB962C8B-B14F-4D97-AF65-F5344CB8AC3E}">
        <p14:creationId xmlns:p14="http://schemas.microsoft.com/office/powerpoint/2010/main" val="1553557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59BC287F-57AA-2A38-0743-57C1657D4C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B18005A6-B9C6-FD1C-4125-5E2778A43547}"/>
              </a:ext>
            </a:extLst>
          </p:cNvPr>
          <p:cNvSpPr txBox="1"/>
          <p:nvPr/>
        </p:nvSpPr>
        <p:spPr>
          <a:xfrm>
            <a:off x="401053" y="1173178"/>
            <a:ext cx="11405936" cy="477054"/>
          </a:xfrm>
          <a:prstGeom prst="rect">
            <a:avLst/>
          </a:prstGeom>
          <a:noFill/>
        </p:spPr>
        <p:txBody>
          <a:bodyPr wrap="square" rtlCol="0">
            <a:spAutoFit/>
          </a:bodyPr>
          <a:lstStyle/>
          <a:p>
            <a:pPr marL="342900" indent="-342900" algn="just">
              <a:buFont typeface="Wingdings" panose="05000000000000000000" pitchFamily="2" charset="2"/>
              <a:buChar char="Ø"/>
            </a:pPr>
            <a:r>
              <a:rPr lang="fr-FR" sz="2500" b="1" u="sng" dirty="0">
                <a:solidFill>
                  <a:srgbClr val="C00000"/>
                </a:solidFill>
                <a:latin typeface="Garamond" panose="02020404030301010803" pitchFamily="18" charset="0"/>
              </a:rPr>
              <a:t>Les prémices d’une réforme : les propositions du groupe de travail</a:t>
            </a:r>
          </a:p>
        </p:txBody>
      </p:sp>
      <p:sp>
        <p:nvSpPr>
          <p:cNvPr id="4" name="ZoneTexte 3">
            <a:extLst>
              <a:ext uri="{FF2B5EF4-FFF2-40B4-BE49-F238E27FC236}">
                <a16:creationId xmlns:a16="http://schemas.microsoft.com/office/drawing/2014/main" id="{3005D163-AF09-8688-B789-B2C305037B9E}"/>
              </a:ext>
            </a:extLst>
          </p:cNvPr>
          <p:cNvSpPr txBox="1"/>
          <p:nvPr/>
        </p:nvSpPr>
        <p:spPr>
          <a:xfrm>
            <a:off x="401053" y="1876926"/>
            <a:ext cx="11405936" cy="4739759"/>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dirty="0">
                <a:latin typeface="Garamond" panose="02020404030301010803" pitchFamily="18" charset="0"/>
              </a:rPr>
              <a:t>Le groupe de travail « avocat fiduciaire » du CNB propose de </a:t>
            </a:r>
            <a:r>
              <a:rPr lang="fr-FR" sz="2200" b="1" u="sng" dirty="0">
                <a:latin typeface="Garamond" panose="02020404030301010803" pitchFamily="18" charset="0"/>
              </a:rPr>
              <a:t>créer trois cas d’exemptions à l’obligation de contracter une garantie financière </a:t>
            </a:r>
            <a:r>
              <a:rPr lang="fr-FR" sz="2200" dirty="0">
                <a:latin typeface="Garamond" panose="02020404030301010803" pitchFamily="18" charset="0"/>
              </a:rPr>
              <a:t>: </a:t>
            </a:r>
          </a:p>
          <a:p>
            <a:pPr marL="342900" indent="-342900" algn="just">
              <a:buFont typeface="Wingdings" panose="05000000000000000000" pitchFamily="2" charset="2"/>
              <a:buChar char="Ø"/>
            </a:pPr>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Cas 1 : Le constituant de la fiducie est un professionnel au sens de l’article 238 quater B I. 1° du CGI</a:t>
            </a:r>
          </a:p>
          <a:p>
            <a:pPr algn="just"/>
            <a:endParaRPr lang="fr-FR" sz="800" dirty="0">
              <a:latin typeface="Garamond" panose="02020404030301010803" pitchFamily="18" charset="0"/>
            </a:endParaRPr>
          </a:p>
          <a:p>
            <a:pPr marL="800100" lvl="1" indent="-342900" algn="just">
              <a:buFont typeface="Arial" panose="020B0604020202020204" pitchFamily="34" charset="0"/>
              <a:buChar char="•"/>
            </a:pPr>
            <a:r>
              <a:rPr lang="fr-FR" sz="2200" dirty="0">
                <a:latin typeface="Garamond" panose="02020404030301010803" pitchFamily="18" charset="0"/>
              </a:rPr>
              <a:t>Le constituant </a:t>
            </a:r>
            <a:r>
              <a:rPr lang="fr-FR" sz="2200" i="1" dirty="0">
                <a:latin typeface="Garamond" panose="02020404030301010803" pitchFamily="18" charset="0"/>
              </a:rPr>
              <a:t>peut</a:t>
            </a:r>
            <a:r>
              <a:rPr lang="fr-FR" sz="2200" dirty="0">
                <a:latin typeface="Garamond" panose="02020404030301010803" pitchFamily="18" charset="0"/>
              </a:rPr>
              <a:t> alors dispenser l’avocat fiduciaire de l’obligation de contracter une garantie financière pour l’opération qui le concerne</a:t>
            </a:r>
          </a:p>
          <a:p>
            <a:pPr marL="342900" indent="-342900" algn="just">
              <a:buFont typeface="Wingdings" panose="05000000000000000000" pitchFamily="2" charset="2"/>
              <a:buChar char="Ø"/>
            </a:pPr>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Cas 2 : Le constituant n’est pas un tel professionnel</a:t>
            </a:r>
          </a:p>
          <a:p>
            <a:pPr lvl="1" algn="just"/>
            <a:endParaRPr lang="fr-FR" sz="800" dirty="0">
              <a:latin typeface="Garamond" panose="02020404030301010803" pitchFamily="18" charset="0"/>
            </a:endParaRPr>
          </a:p>
          <a:p>
            <a:pPr marL="800100" lvl="1" indent="-342900" algn="just">
              <a:buFont typeface="Arial" panose="020B0604020202020204" pitchFamily="34" charset="0"/>
              <a:buChar char="•"/>
            </a:pPr>
            <a:r>
              <a:rPr lang="fr-FR" sz="2200" dirty="0">
                <a:latin typeface="Garamond" panose="02020404030301010803" pitchFamily="18" charset="0"/>
              </a:rPr>
              <a:t>Le constituant </a:t>
            </a:r>
            <a:r>
              <a:rPr lang="fr-FR" sz="2200" i="1" dirty="0">
                <a:latin typeface="Garamond" panose="02020404030301010803" pitchFamily="18" charset="0"/>
              </a:rPr>
              <a:t>peut</a:t>
            </a:r>
            <a:r>
              <a:rPr lang="fr-FR" sz="2200" dirty="0">
                <a:latin typeface="Garamond" panose="02020404030301010803" pitchFamily="18" charset="0"/>
              </a:rPr>
              <a:t> dispenser l’avocat fiduciaire de l’obligation de contracter une garantie financière pour l’opération qui le concerne </a:t>
            </a:r>
          </a:p>
          <a:p>
            <a:pPr marL="800100" lvl="1" indent="-342900" algn="just">
              <a:buFont typeface="Arial" panose="020B0604020202020204" pitchFamily="34" charset="0"/>
              <a:buChar char="•"/>
            </a:pPr>
            <a:r>
              <a:rPr lang="fr-FR" sz="2200" dirty="0">
                <a:latin typeface="Garamond" panose="02020404030301010803" pitchFamily="18" charset="0"/>
              </a:rPr>
              <a:t>Une condition est requise : le contrat de fiducie contenant cette renonciation doit être conclu en la forme authentique ou par acte d’avocat, ce dernier ne pouvant pas être l’avocat fiduciaire</a:t>
            </a:r>
          </a:p>
        </p:txBody>
      </p:sp>
      <p:sp>
        <p:nvSpPr>
          <p:cNvPr id="5" name="Espace réservé du numéro de diapositive 4">
            <a:extLst>
              <a:ext uri="{FF2B5EF4-FFF2-40B4-BE49-F238E27FC236}">
                <a16:creationId xmlns:a16="http://schemas.microsoft.com/office/drawing/2014/main" id="{3C3652E1-15C7-7AE3-6B49-C5C64AFDF6C6}"/>
              </a:ext>
            </a:extLst>
          </p:cNvPr>
          <p:cNvSpPr>
            <a:spLocks noGrp="1"/>
          </p:cNvSpPr>
          <p:nvPr>
            <p:ph type="sldNum" sz="quarter" idx="12"/>
          </p:nvPr>
        </p:nvSpPr>
        <p:spPr/>
        <p:txBody>
          <a:bodyPr/>
          <a:lstStyle/>
          <a:p>
            <a:fld id="{52BEAE1F-5DAC-4510-AFD9-8CB9037DFB0A}" type="slidenum">
              <a:rPr lang="fr-FR" smtClean="0"/>
              <a:t>15</a:t>
            </a:fld>
            <a:endParaRPr lang="fr-FR"/>
          </a:p>
        </p:txBody>
      </p:sp>
    </p:spTree>
    <p:extLst>
      <p:ext uri="{BB962C8B-B14F-4D97-AF65-F5344CB8AC3E}">
        <p14:creationId xmlns:p14="http://schemas.microsoft.com/office/powerpoint/2010/main" val="2392002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B6D274CA-E5EF-19F7-6793-1A5A4EA96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6F395A63-640B-BADF-FE9C-6266F694DA08}"/>
              </a:ext>
            </a:extLst>
          </p:cNvPr>
          <p:cNvSpPr txBox="1"/>
          <p:nvPr/>
        </p:nvSpPr>
        <p:spPr>
          <a:xfrm>
            <a:off x="401053" y="1205262"/>
            <a:ext cx="11405936" cy="477054"/>
          </a:xfrm>
          <a:prstGeom prst="rect">
            <a:avLst/>
          </a:prstGeom>
          <a:noFill/>
        </p:spPr>
        <p:txBody>
          <a:bodyPr wrap="square" rtlCol="0">
            <a:spAutoFit/>
          </a:bodyPr>
          <a:lstStyle/>
          <a:p>
            <a:pPr marL="342900" indent="-342900" algn="just">
              <a:buFont typeface="Wingdings" panose="05000000000000000000" pitchFamily="2" charset="2"/>
              <a:buChar char="Ø"/>
            </a:pPr>
            <a:r>
              <a:rPr lang="fr-FR" sz="2500" b="1" u="sng" dirty="0">
                <a:solidFill>
                  <a:srgbClr val="C00000"/>
                </a:solidFill>
                <a:latin typeface="Garamond" panose="02020404030301010803" pitchFamily="18" charset="0"/>
              </a:rPr>
              <a:t>Les prémices d’une réforme : les propositions du groupe de travail</a:t>
            </a:r>
          </a:p>
        </p:txBody>
      </p:sp>
      <p:sp>
        <p:nvSpPr>
          <p:cNvPr id="4" name="ZoneTexte 3">
            <a:extLst>
              <a:ext uri="{FF2B5EF4-FFF2-40B4-BE49-F238E27FC236}">
                <a16:creationId xmlns:a16="http://schemas.microsoft.com/office/drawing/2014/main" id="{CA5EF85D-9E67-76AF-E489-5AD9A1BC6CFB}"/>
              </a:ext>
            </a:extLst>
          </p:cNvPr>
          <p:cNvSpPr txBox="1"/>
          <p:nvPr/>
        </p:nvSpPr>
        <p:spPr>
          <a:xfrm>
            <a:off x="401053" y="1957137"/>
            <a:ext cx="11405936" cy="4062651"/>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Cas 3 : Les fonds, effets ou valeurs transférés en fiducie sont déposés dans une caisse spéciale</a:t>
            </a:r>
          </a:p>
          <a:p>
            <a:pPr marL="342900" indent="-342900" algn="just">
              <a:buFont typeface="Wingdings" panose="05000000000000000000" pitchFamily="2" charset="2"/>
              <a:buChar char="Ø"/>
            </a:pPr>
            <a:endParaRPr lang="fr-FR" sz="8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 Les fonds, effets ou valeurs transférés en fiducie doivent être déposés dans une caisse créée à cette fin par chaque barreau ou en commun par plusieurs barreaux </a:t>
            </a:r>
          </a:p>
          <a:p>
            <a:pPr algn="just"/>
            <a:endParaRPr lang="fr-FR" sz="8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Ils doivent être déposés par un avocat désigné comme tiers protecteur de la fiducie, auquel l’avocat fiduciaire a donné un mandat en exécution du contrat de fiducie</a:t>
            </a:r>
          </a:p>
          <a:p>
            <a:pPr marL="342900" indent="-342900" algn="just">
              <a:buFont typeface="Arial" panose="020B0604020202020204" pitchFamily="34" charset="0"/>
              <a:buChar char="•"/>
            </a:pPr>
            <a:endParaRPr lang="fr-FR" sz="2200" dirty="0">
              <a:latin typeface="Garamond" panose="02020404030301010803" pitchFamily="18" charset="0"/>
            </a:endParaRPr>
          </a:p>
          <a:p>
            <a:pPr marL="342900" indent="-342900" algn="just">
              <a:buFont typeface="Wingdings" panose="05000000000000000000" pitchFamily="2" charset="2"/>
              <a:buChar char="à"/>
            </a:pPr>
            <a:r>
              <a:rPr lang="fr-FR" sz="2200" b="1" dirty="0">
                <a:latin typeface="Garamond" panose="02020404030301010803" pitchFamily="18" charset="0"/>
                <a:sym typeface="Wingdings" panose="05000000000000000000" pitchFamily="2" charset="2"/>
              </a:rPr>
              <a:t>Dans ces trois cas d’exemptions, l’avocat fiduciaire est dispensé de souscrire la garantie financière requise de l’article </a:t>
            </a:r>
            <a:r>
              <a:rPr kumimoji="0" lang="fr-FR" sz="2200" b="1" i="0" u="none" strike="noStrike" kern="1200" cap="none" spc="0" normalizeH="0" baseline="0" noProof="0" dirty="0">
                <a:ln>
                  <a:noFill/>
                </a:ln>
                <a:solidFill>
                  <a:prstClr val="black"/>
                </a:solidFill>
                <a:effectLst/>
                <a:uLnTx/>
                <a:uFillTx/>
                <a:latin typeface="Garamond" panose="02020404030301010803" pitchFamily="18" charset="0"/>
                <a:ea typeface="+mn-ea"/>
                <a:cs typeface="+mn-cs"/>
              </a:rPr>
              <a:t>27 de la loi n° 71-1130 du 31 décembre 1971 </a:t>
            </a:r>
            <a:r>
              <a:rPr lang="fr-FR" sz="2200" dirty="0">
                <a:latin typeface="Garamond" panose="02020404030301010803" pitchFamily="18" charset="0"/>
                <a:sym typeface="Wingdings" panose="05000000000000000000" pitchFamily="2" charset="2"/>
              </a:rPr>
              <a:t>. </a:t>
            </a:r>
          </a:p>
          <a:p>
            <a:pPr marL="342900" indent="-342900" algn="just">
              <a:buFont typeface="Wingdings" panose="05000000000000000000" pitchFamily="2" charset="2"/>
              <a:buChar char="à"/>
            </a:pPr>
            <a:endParaRPr lang="fr-FR" sz="2200" dirty="0">
              <a:latin typeface="Garamond" panose="02020404030301010803" pitchFamily="18" charset="0"/>
              <a:sym typeface="Wingdings" panose="05000000000000000000" pitchFamily="2" charset="2"/>
            </a:endParaRPr>
          </a:p>
          <a:p>
            <a:pPr marL="342900" indent="-342900" algn="just">
              <a:buFont typeface="Wingdings" panose="05000000000000000000" pitchFamily="2" charset="2"/>
              <a:buChar char="à"/>
            </a:pPr>
            <a:r>
              <a:rPr lang="fr-FR" sz="2200" dirty="0">
                <a:latin typeface="Garamond" panose="02020404030301010803" pitchFamily="18" charset="0"/>
                <a:sym typeface="Wingdings" panose="05000000000000000000" pitchFamily="2" charset="2"/>
              </a:rPr>
              <a:t>Ces propositions sont encore à l’état de projet. </a:t>
            </a:r>
            <a:endParaRPr lang="fr-FR" sz="2200" dirty="0">
              <a:latin typeface="Garamond" panose="02020404030301010803" pitchFamily="18" charset="0"/>
            </a:endParaRPr>
          </a:p>
        </p:txBody>
      </p:sp>
      <p:sp>
        <p:nvSpPr>
          <p:cNvPr id="5" name="Espace réservé du numéro de diapositive 4">
            <a:extLst>
              <a:ext uri="{FF2B5EF4-FFF2-40B4-BE49-F238E27FC236}">
                <a16:creationId xmlns:a16="http://schemas.microsoft.com/office/drawing/2014/main" id="{98C95087-8986-F79C-9B31-5EB1798983F4}"/>
              </a:ext>
            </a:extLst>
          </p:cNvPr>
          <p:cNvSpPr>
            <a:spLocks noGrp="1"/>
          </p:cNvSpPr>
          <p:nvPr>
            <p:ph type="sldNum" sz="quarter" idx="12"/>
          </p:nvPr>
        </p:nvSpPr>
        <p:spPr/>
        <p:txBody>
          <a:bodyPr/>
          <a:lstStyle/>
          <a:p>
            <a:fld id="{52BEAE1F-5DAC-4510-AFD9-8CB9037DFB0A}" type="slidenum">
              <a:rPr lang="fr-FR" smtClean="0"/>
              <a:t>16</a:t>
            </a:fld>
            <a:endParaRPr lang="fr-FR"/>
          </a:p>
        </p:txBody>
      </p:sp>
    </p:spTree>
    <p:extLst>
      <p:ext uri="{BB962C8B-B14F-4D97-AF65-F5344CB8AC3E}">
        <p14:creationId xmlns:p14="http://schemas.microsoft.com/office/powerpoint/2010/main" val="1490680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4">
            <a:extLst>
              <a:ext uri="{FF2B5EF4-FFF2-40B4-BE49-F238E27FC236}">
                <a16:creationId xmlns:a16="http://schemas.microsoft.com/office/drawing/2014/main" id="{9F86F0DE-02F8-1769-DF84-486474736A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9225"/>
            <a:ext cx="12455525" cy="700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8">
            <a:extLst>
              <a:ext uri="{FF2B5EF4-FFF2-40B4-BE49-F238E27FC236}">
                <a16:creationId xmlns:a16="http://schemas.microsoft.com/office/drawing/2014/main" id="{C7D7E259-12D6-ACAA-C5E5-788FDF2EE5CB}"/>
              </a:ext>
            </a:extLst>
          </p:cNvPr>
          <p:cNvSpPr txBox="1">
            <a:spLocks noChangeArrowheads="1"/>
          </p:cNvSpPr>
          <p:nvPr/>
        </p:nvSpPr>
        <p:spPr bwMode="auto">
          <a:xfrm>
            <a:off x="3038475" y="828675"/>
            <a:ext cx="6378575" cy="368300"/>
          </a:xfrm>
          <a:prstGeom prst="rect">
            <a:avLst/>
          </a:prstGeom>
          <a:solidFill>
            <a:schemeClr val="bg1"/>
          </a:solidFill>
          <a:ln w="12700">
            <a:solidFill>
              <a:schemeClr val="tx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buFont typeface="Arial" panose="020B0604020202020204" pitchFamily="34" charset="0"/>
              <a:buNone/>
              <a:defRPr/>
            </a:pPr>
            <a:r>
              <a:rPr lang="fr-FR" altLang="fr-FR" b="1" dirty="0">
                <a:latin typeface="+mn-lt"/>
              </a:rPr>
              <a:t>DES QUESTIONS ?</a:t>
            </a:r>
          </a:p>
        </p:txBody>
      </p:sp>
      <p:sp>
        <p:nvSpPr>
          <p:cNvPr id="4" name="ZoneTexte 6">
            <a:extLst>
              <a:ext uri="{FF2B5EF4-FFF2-40B4-BE49-F238E27FC236}">
                <a16:creationId xmlns:a16="http://schemas.microsoft.com/office/drawing/2014/main" id="{F0967ABF-BEAC-6B2B-F9C4-5AAC3EE6AAB1}"/>
              </a:ext>
            </a:extLst>
          </p:cNvPr>
          <p:cNvSpPr txBox="1">
            <a:spLocks noChangeArrowheads="1"/>
          </p:cNvSpPr>
          <p:nvPr/>
        </p:nvSpPr>
        <p:spPr bwMode="auto">
          <a:xfrm>
            <a:off x="3062288" y="1989138"/>
            <a:ext cx="6376987" cy="1530350"/>
          </a:xfrm>
          <a:prstGeom prst="rect">
            <a:avLst/>
          </a:prstGeom>
          <a:solidFill>
            <a:schemeClr val="bg1"/>
          </a:solidFill>
          <a:ln w="12700">
            <a:solidFill>
              <a:schemeClr val="tx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ct val="80000"/>
              </a:lnSpc>
              <a:spcBef>
                <a:spcPts val="1000"/>
              </a:spcBef>
              <a:buFont typeface="Arial" panose="020B0604020202020204" pitchFamily="34" charset="0"/>
              <a:buNone/>
              <a:defRPr/>
            </a:pPr>
            <a:r>
              <a:rPr lang="fr-FR" altLang="fr-FR" b="1" dirty="0">
                <a:solidFill>
                  <a:srgbClr val="000000"/>
                </a:solidFill>
                <a:latin typeface="+mn-lt"/>
                <a:cs typeface="Arial" panose="020B0604020202020204" pitchFamily="34" charset="0"/>
              </a:rPr>
              <a:t>Silvestre TANDEAU de MARSAC</a:t>
            </a:r>
            <a:endParaRPr lang="fr-FR" altLang="fr-FR" b="1" i="1" dirty="0">
              <a:solidFill>
                <a:srgbClr val="000000"/>
              </a:solidFill>
              <a:latin typeface="+mn-lt"/>
              <a:cs typeface="Arial" panose="020B0604020202020204" pitchFamily="34" charset="0"/>
            </a:endParaRPr>
          </a:p>
          <a:p>
            <a:pPr algn="ctr" eaLnBrk="1" hangingPunct="1">
              <a:spcBef>
                <a:spcPts val="1000"/>
              </a:spcBef>
              <a:buFont typeface="Arial" panose="020B0604020202020204" pitchFamily="34" charset="0"/>
              <a:buNone/>
              <a:defRPr/>
            </a:pPr>
            <a:r>
              <a:rPr lang="fr-FR" altLang="fr-FR" b="1" i="1" dirty="0">
                <a:solidFill>
                  <a:srgbClr val="000000"/>
                </a:solidFill>
                <a:latin typeface="+mn-lt"/>
                <a:cs typeface="Arial" panose="020B0604020202020204" pitchFamily="34" charset="0"/>
              </a:rPr>
              <a:t>smarsac@ftmsavocats.com</a:t>
            </a:r>
          </a:p>
          <a:p>
            <a:pPr algn="ctr" eaLnBrk="1" hangingPunct="1">
              <a:spcBef>
                <a:spcPts val="1000"/>
              </a:spcBef>
              <a:buFont typeface="Arial" panose="020B0604020202020204" pitchFamily="34" charset="0"/>
              <a:buNone/>
              <a:defRPr/>
            </a:pPr>
            <a:r>
              <a:rPr lang="fr-FR" altLang="fr-FR" b="1" i="1" dirty="0">
                <a:solidFill>
                  <a:srgbClr val="000000"/>
                </a:solidFill>
                <a:latin typeface="+mn-lt"/>
                <a:cs typeface="Arial" panose="020B0604020202020204" pitchFamily="34" charset="0"/>
              </a:rPr>
              <a:t>Avocat au Barreau de Paris, Médiateur et Arbitre</a:t>
            </a:r>
          </a:p>
          <a:p>
            <a:pPr algn="ctr" eaLnBrk="1" hangingPunct="1">
              <a:spcBef>
                <a:spcPts val="1000"/>
              </a:spcBef>
              <a:buFont typeface="Arial" panose="020B0604020202020204" pitchFamily="34" charset="0"/>
              <a:buNone/>
              <a:defRPr/>
            </a:pPr>
            <a:r>
              <a:rPr lang="fr-FR" altLang="fr-FR" b="1" i="1" dirty="0">
                <a:solidFill>
                  <a:srgbClr val="000000"/>
                </a:solidFill>
                <a:latin typeface="+mn-lt"/>
                <a:cs typeface="Arial" panose="020B0604020202020204" pitchFamily="34" charset="0"/>
              </a:rPr>
              <a:t>Pôle Banque – Finance – International</a:t>
            </a:r>
          </a:p>
        </p:txBody>
      </p:sp>
      <p:grpSp>
        <p:nvGrpSpPr>
          <p:cNvPr id="5" name="Groupe 2">
            <a:extLst>
              <a:ext uri="{FF2B5EF4-FFF2-40B4-BE49-F238E27FC236}">
                <a16:creationId xmlns:a16="http://schemas.microsoft.com/office/drawing/2014/main" id="{40BA1696-74FF-03ED-CE2A-1E0CB44AE8B8}"/>
              </a:ext>
            </a:extLst>
          </p:cNvPr>
          <p:cNvGrpSpPr>
            <a:grpSpLocks/>
          </p:cNvGrpSpPr>
          <p:nvPr/>
        </p:nvGrpSpPr>
        <p:grpSpPr bwMode="auto">
          <a:xfrm>
            <a:off x="315913" y="5103813"/>
            <a:ext cx="11869737" cy="1466850"/>
            <a:chOff x="315297" y="5104564"/>
            <a:chExt cx="11869738" cy="1466047"/>
          </a:xfrm>
        </p:grpSpPr>
        <p:sp>
          <p:nvSpPr>
            <p:cNvPr id="6" name="Rectangle 5">
              <a:extLst>
                <a:ext uri="{FF2B5EF4-FFF2-40B4-BE49-F238E27FC236}">
                  <a16:creationId xmlns:a16="http://schemas.microsoft.com/office/drawing/2014/main" id="{F7FF231C-986A-FCD2-A969-27A4BEFCC101}"/>
                </a:ext>
              </a:extLst>
            </p:cNvPr>
            <p:cNvSpPr/>
            <p:nvPr/>
          </p:nvSpPr>
          <p:spPr>
            <a:xfrm>
              <a:off x="315297" y="5104564"/>
              <a:ext cx="11869738" cy="1375609"/>
            </a:xfrm>
            <a:prstGeom prst="rect">
              <a:avLst/>
            </a:prstGeom>
            <a:solidFill>
              <a:srgbClr val="E51B1F"/>
            </a:solidFill>
            <a:ln>
              <a:noFill/>
            </a:ln>
            <a:effectLst>
              <a:outerShdw blurRad="381000" dist="139700" dir="5520000" sx="101000" sy="101000" algn="ctr" rotWithShape="0">
                <a:srgbClr val="000000">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7" name="Espace réservé du texte 8">
              <a:extLst>
                <a:ext uri="{FF2B5EF4-FFF2-40B4-BE49-F238E27FC236}">
                  <a16:creationId xmlns:a16="http://schemas.microsoft.com/office/drawing/2014/main" id="{0A575F5A-9994-12B4-6B00-FD67454119E7}"/>
                </a:ext>
              </a:extLst>
            </p:cNvPr>
            <p:cNvSpPr txBox="1">
              <a:spLocks/>
            </p:cNvSpPr>
            <p:nvPr/>
          </p:nvSpPr>
          <p:spPr>
            <a:xfrm>
              <a:off x="2040909" y="5277506"/>
              <a:ext cx="7924801" cy="1293105"/>
            </a:xfrm>
            <a:prstGeom prst="rect">
              <a:avLst/>
            </a:prstGeom>
          </p:spPr>
          <p:txBody>
            <a:bodyPr anchor="ctr">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4800" b="1" i="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defRPr/>
              </a:pPr>
              <a:r>
                <a:rPr lang="fr-FR" dirty="0">
                  <a:latin typeface="+mn-lt"/>
                </a:rPr>
                <a:t>FTMS Avocats</a:t>
              </a:r>
            </a:p>
            <a:p>
              <a:pPr fontAlgn="auto">
                <a:spcAft>
                  <a:spcPts val="0"/>
                </a:spcAft>
                <a:defRPr/>
              </a:pPr>
              <a:r>
                <a:rPr lang="fr-FR" dirty="0">
                  <a:latin typeface="+mn-lt"/>
                </a:rPr>
                <a:t>67, boulevard Malesherbes – 75008 Paris</a:t>
              </a:r>
            </a:p>
            <a:p>
              <a:pPr fontAlgn="auto">
                <a:spcAft>
                  <a:spcPts val="0"/>
                </a:spcAft>
                <a:defRPr/>
              </a:pPr>
              <a:r>
                <a:rPr lang="fr-FR" dirty="0">
                  <a:latin typeface="+mn-lt"/>
                </a:rPr>
                <a:t>T : +33 (0)1 47 23 47 27</a:t>
              </a:r>
            </a:p>
            <a:p>
              <a:pPr fontAlgn="auto">
                <a:spcAft>
                  <a:spcPts val="0"/>
                </a:spcAft>
                <a:defRPr/>
              </a:pPr>
              <a:r>
                <a:rPr lang="fr-FR" dirty="0">
                  <a:latin typeface="+mn-lt"/>
                </a:rPr>
                <a:t>F : +33 (0)1 47 23 90 53</a:t>
              </a:r>
            </a:p>
            <a:p>
              <a:pPr fontAlgn="auto">
                <a:spcAft>
                  <a:spcPts val="0"/>
                </a:spcAft>
                <a:defRPr/>
              </a:pPr>
              <a:r>
                <a:rPr lang="fr-FR" dirty="0">
                  <a:latin typeface="+mn-lt"/>
                  <a:hlinkClick r:id="rId4"/>
                </a:rPr>
                <a:t>https://ftmsavocats.com/</a:t>
              </a:r>
              <a:endParaRPr lang="fr-FR" dirty="0">
                <a:latin typeface="+mn-lt"/>
              </a:endParaRPr>
            </a:p>
            <a:p>
              <a:pPr fontAlgn="auto">
                <a:spcAft>
                  <a:spcPts val="0"/>
                </a:spcAft>
                <a:defRPr/>
              </a:pPr>
              <a:endParaRPr lang="fr-FR" dirty="0"/>
            </a:p>
          </p:txBody>
        </p:sp>
      </p:grpSp>
      <p:sp>
        <p:nvSpPr>
          <p:cNvPr id="8" name="Espace réservé du numéro de diapositive 7">
            <a:extLst>
              <a:ext uri="{FF2B5EF4-FFF2-40B4-BE49-F238E27FC236}">
                <a16:creationId xmlns:a16="http://schemas.microsoft.com/office/drawing/2014/main" id="{5F91C916-E888-DBC9-123C-12969E53A9B4}"/>
              </a:ext>
            </a:extLst>
          </p:cNvPr>
          <p:cNvSpPr>
            <a:spLocks noGrp="1"/>
          </p:cNvSpPr>
          <p:nvPr>
            <p:ph type="sldNum" sz="quarter" idx="12"/>
          </p:nvPr>
        </p:nvSpPr>
        <p:spPr/>
        <p:txBody>
          <a:bodyPr/>
          <a:lstStyle/>
          <a:p>
            <a:fld id="{52BEAE1F-5DAC-4510-AFD9-8CB9037DFB0A}" type="slidenum">
              <a:rPr lang="fr-FR" smtClean="0"/>
              <a:t>17</a:t>
            </a:fld>
            <a:endParaRPr lang="fr-FR"/>
          </a:p>
        </p:txBody>
      </p:sp>
    </p:spTree>
    <p:extLst>
      <p:ext uri="{BB962C8B-B14F-4D97-AF65-F5344CB8AC3E}">
        <p14:creationId xmlns:p14="http://schemas.microsoft.com/office/powerpoint/2010/main" val="427700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E134D-42AB-D9C4-0066-DACB1D26555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1ED86A-5B2B-9CF2-0403-2C46AF1772B2}"/>
              </a:ext>
            </a:extLst>
          </p:cNvPr>
          <p:cNvSpPr>
            <a:spLocks noGrp="1"/>
          </p:cNvSpPr>
          <p:nvPr>
            <p:ph idx="1"/>
          </p:nvPr>
        </p:nvSpPr>
        <p:spPr/>
        <p:txBody>
          <a:bodyPr/>
          <a:lstStyle/>
          <a:p>
            <a:endParaRPr lang="fr-FR"/>
          </a:p>
        </p:txBody>
      </p:sp>
      <p:pic>
        <p:nvPicPr>
          <p:cNvPr id="4" name="Image 4">
            <a:extLst>
              <a:ext uri="{FF2B5EF4-FFF2-40B4-BE49-F238E27FC236}">
                <a16:creationId xmlns:a16="http://schemas.microsoft.com/office/drawing/2014/main" id="{AA7EBFB7-6776-41E9-CA9B-084E5724D5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38"/>
            <a:ext cx="12192000"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7181C8D-C1FE-1C7E-76E0-DBC938496A19}"/>
              </a:ext>
            </a:extLst>
          </p:cNvPr>
          <p:cNvSpPr/>
          <p:nvPr/>
        </p:nvSpPr>
        <p:spPr bwMode="auto">
          <a:xfrm>
            <a:off x="445293" y="407988"/>
            <a:ext cx="11361696" cy="6084887"/>
          </a:xfrm>
          <a:prstGeom prst="rect">
            <a:avLst/>
          </a:prstGeom>
          <a:solidFill>
            <a:srgbClr val="FF0000"/>
          </a:solidFill>
          <a:ln>
            <a:noFill/>
          </a:ln>
          <a:effectLst>
            <a:outerShdw blurRad="381000" dist="139700" dir="5520000" sx="101000" sy="101000" algn="ctr" rotWithShape="0">
              <a:srgbClr val="000000">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buFont typeface="Arial" panose="020B0604020202020204" pitchFamily="34" charset="0"/>
              <a:buNone/>
              <a:defRPr/>
            </a:pPr>
            <a:endParaRPr lang="fr-FR" sz="1200" dirty="0">
              <a:solidFill>
                <a:schemeClr val="bg1"/>
              </a:solidFill>
              <a:latin typeface="Garamond" panose="02020404030301010803" pitchFamily="18" charset="0"/>
            </a:endParaRPr>
          </a:p>
          <a:p>
            <a:pPr marL="2330450" indent="-531813" algn="just" eaLnBrk="1" fontAlgn="auto" hangingPunct="1">
              <a:spcBef>
                <a:spcPts val="600"/>
              </a:spcBef>
              <a:spcAft>
                <a:spcPts val="600"/>
              </a:spcAft>
              <a:buFont typeface="Wingdings" panose="05000000000000000000" pitchFamily="2" charset="2"/>
              <a:buChar char="Ø"/>
              <a:defRPr/>
            </a:pPr>
            <a:r>
              <a:rPr lang="fr-FR" sz="2800" b="1" u="sng" dirty="0">
                <a:solidFill>
                  <a:schemeClr val="bg1"/>
                </a:solidFill>
                <a:effectLst>
                  <a:outerShdw blurRad="38100" dist="38100" dir="2700000" algn="tl">
                    <a:srgbClr val="000000">
                      <a:alpha val="43137"/>
                    </a:srgbClr>
                  </a:outerShdw>
                </a:effectLst>
              </a:rPr>
              <a:t>Introduction</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Rappel sur la garantie financière de l’avocat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La garantie financière, frein au développement de l’activité d’avocat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Les prémices d’une réforme</a:t>
            </a:r>
          </a:p>
        </p:txBody>
      </p:sp>
      <p:sp>
        <p:nvSpPr>
          <p:cNvPr id="6" name="Espace réservé du numéro de diapositive 5">
            <a:extLst>
              <a:ext uri="{FF2B5EF4-FFF2-40B4-BE49-F238E27FC236}">
                <a16:creationId xmlns:a16="http://schemas.microsoft.com/office/drawing/2014/main" id="{8333E64B-ACE6-51EF-2260-6DEECD8FC7ED}"/>
              </a:ext>
            </a:extLst>
          </p:cNvPr>
          <p:cNvSpPr>
            <a:spLocks noGrp="1"/>
          </p:cNvSpPr>
          <p:nvPr>
            <p:ph type="sldNum" sz="quarter" idx="12"/>
          </p:nvPr>
        </p:nvSpPr>
        <p:spPr/>
        <p:txBody>
          <a:bodyPr/>
          <a:lstStyle/>
          <a:p>
            <a:fld id="{52BEAE1F-5DAC-4510-AFD9-8CB9037DFB0A}" type="slidenum">
              <a:rPr lang="fr-FR" smtClean="0"/>
              <a:t>2</a:t>
            </a:fld>
            <a:endParaRPr lang="fr-FR"/>
          </a:p>
        </p:txBody>
      </p:sp>
    </p:spTree>
    <p:extLst>
      <p:ext uri="{BB962C8B-B14F-4D97-AF65-F5344CB8AC3E}">
        <p14:creationId xmlns:p14="http://schemas.microsoft.com/office/powerpoint/2010/main" val="373868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A64FEEF6-E1DC-375B-0A21-F2D1634914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7AF739AC-681A-9340-255F-3DA19378C834}"/>
              </a:ext>
            </a:extLst>
          </p:cNvPr>
          <p:cNvSpPr txBox="1"/>
          <p:nvPr/>
        </p:nvSpPr>
        <p:spPr>
          <a:xfrm>
            <a:off x="401053" y="1267326"/>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Introduction</a:t>
            </a:r>
          </a:p>
        </p:txBody>
      </p:sp>
      <p:sp>
        <p:nvSpPr>
          <p:cNvPr id="5" name="ZoneTexte 4">
            <a:extLst>
              <a:ext uri="{FF2B5EF4-FFF2-40B4-BE49-F238E27FC236}">
                <a16:creationId xmlns:a16="http://schemas.microsoft.com/office/drawing/2014/main" id="{AD6085C3-624A-2C02-397C-1DFC4073F5E0}"/>
              </a:ext>
            </a:extLst>
          </p:cNvPr>
          <p:cNvSpPr txBox="1"/>
          <p:nvPr/>
        </p:nvSpPr>
        <p:spPr>
          <a:xfrm>
            <a:off x="385011" y="2149642"/>
            <a:ext cx="6079957" cy="1785104"/>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Loi n° 2007-211 du 19 février 2007 </a:t>
            </a:r>
            <a:r>
              <a:rPr lang="fr-FR" sz="2200" dirty="0">
                <a:latin typeface="Garamond" panose="02020404030301010803" pitchFamily="18" charset="0"/>
              </a:rPr>
              <a:t>institue la technique de la fiducie en droit français</a:t>
            </a:r>
          </a:p>
          <a:p>
            <a:pPr algn="just"/>
            <a:endParaRPr lang="fr-FR" sz="2200" dirty="0">
              <a:latin typeface="Garamond" panose="02020404030301010803" pitchFamily="18" charset="0"/>
            </a:endParaRPr>
          </a:p>
          <a:p>
            <a:pPr algn="just"/>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article 2011 du Code civil</a:t>
            </a:r>
            <a:endParaRPr lang="fr-FR" sz="2200" dirty="0">
              <a:latin typeface="Garamond" panose="02020404030301010803" pitchFamily="18" charset="0"/>
            </a:endParaRPr>
          </a:p>
        </p:txBody>
      </p:sp>
      <p:sp>
        <p:nvSpPr>
          <p:cNvPr id="6" name="Espace réservé du numéro de diapositive 5">
            <a:extLst>
              <a:ext uri="{FF2B5EF4-FFF2-40B4-BE49-F238E27FC236}">
                <a16:creationId xmlns:a16="http://schemas.microsoft.com/office/drawing/2014/main" id="{715899FD-C88A-8E22-8137-29BA387AFC1F}"/>
              </a:ext>
            </a:extLst>
          </p:cNvPr>
          <p:cNvSpPr>
            <a:spLocks noGrp="1"/>
          </p:cNvSpPr>
          <p:nvPr>
            <p:ph type="sldNum" sz="quarter" idx="12"/>
          </p:nvPr>
        </p:nvSpPr>
        <p:spPr/>
        <p:txBody>
          <a:bodyPr/>
          <a:lstStyle/>
          <a:p>
            <a:fld id="{52BEAE1F-5DAC-4510-AFD9-8CB9037DFB0A}" type="slidenum">
              <a:rPr lang="fr-FR" smtClean="0"/>
              <a:t>3</a:t>
            </a:fld>
            <a:endParaRPr lang="fr-FR"/>
          </a:p>
        </p:txBody>
      </p:sp>
      <p:pic>
        <p:nvPicPr>
          <p:cNvPr id="1026" name="Picture 2">
            <a:extLst>
              <a:ext uri="{FF2B5EF4-FFF2-40B4-BE49-F238E27FC236}">
                <a16:creationId xmlns:a16="http://schemas.microsoft.com/office/drawing/2014/main" id="{C10AE247-2CF2-7B25-4B5E-8C558F9B99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9710" y="930442"/>
            <a:ext cx="4054090" cy="4836695"/>
          </a:xfrm>
          <a:prstGeom prst="rect">
            <a:avLst/>
          </a:prstGeom>
          <a:noFill/>
          <a:extLst>
            <a:ext uri="{909E8E84-426E-40DD-AFC4-6F175D3DCCD1}">
              <a14:hiddenFill xmlns:a14="http://schemas.microsoft.com/office/drawing/2010/main">
                <a:solidFill>
                  <a:srgbClr val="FFFFFF"/>
                </a:solidFill>
              </a14:hiddenFill>
            </a:ext>
          </a:extLst>
        </p:spPr>
      </p:pic>
      <p:sp>
        <p:nvSpPr>
          <p:cNvPr id="25" name="ZoneTexte 24">
            <a:extLst>
              <a:ext uri="{FF2B5EF4-FFF2-40B4-BE49-F238E27FC236}">
                <a16:creationId xmlns:a16="http://schemas.microsoft.com/office/drawing/2014/main" id="{76D05D7A-90F9-1FEE-EEEC-DC7D180C7BDE}"/>
              </a:ext>
            </a:extLst>
          </p:cNvPr>
          <p:cNvSpPr txBox="1"/>
          <p:nvPr/>
        </p:nvSpPr>
        <p:spPr>
          <a:xfrm>
            <a:off x="7299710" y="5980910"/>
            <a:ext cx="4054090" cy="246221"/>
          </a:xfrm>
          <a:prstGeom prst="rect">
            <a:avLst/>
          </a:prstGeom>
          <a:noFill/>
        </p:spPr>
        <p:txBody>
          <a:bodyPr wrap="square" rtlCol="0">
            <a:spAutoFit/>
          </a:bodyPr>
          <a:lstStyle/>
          <a:p>
            <a:pPr algn="ctr"/>
            <a:r>
              <a:rPr lang="fr-FR" sz="1000" i="1" dirty="0">
                <a:latin typeface="Garamond" panose="02020404030301010803" pitchFamily="18" charset="0"/>
              </a:rPr>
              <a:t>Source : HF Avocats</a:t>
            </a:r>
          </a:p>
        </p:txBody>
      </p:sp>
    </p:spTree>
    <p:extLst>
      <p:ext uri="{BB962C8B-B14F-4D97-AF65-F5344CB8AC3E}">
        <p14:creationId xmlns:p14="http://schemas.microsoft.com/office/powerpoint/2010/main" val="406002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630C3320-75FF-DBE0-B8DE-4F119397CB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7BA1AEE6-048B-BDF6-218F-103988E5FF10}"/>
              </a:ext>
            </a:extLst>
          </p:cNvPr>
          <p:cNvSpPr txBox="1"/>
          <p:nvPr/>
        </p:nvSpPr>
        <p:spPr>
          <a:xfrm>
            <a:off x="401053" y="1267326"/>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Introduction</a:t>
            </a:r>
          </a:p>
        </p:txBody>
      </p:sp>
      <p:sp>
        <p:nvSpPr>
          <p:cNvPr id="4" name="ZoneTexte 3">
            <a:extLst>
              <a:ext uri="{FF2B5EF4-FFF2-40B4-BE49-F238E27FC236}">
                <a16:creationId xmlns:a16="http://schemas.microsoft.com/office/drawing/2014/main" id="{29184259-2C2E-04F1-E067-1496EB9F39A9}"/>
              </a:ext>
            </a:extLst>
          </p:cNvPr>
          <p:cNvSpPr txBox="1"/>
          <p:nvPr/>
        </p:nvSpPr>
        <p:spPr>
          <a:xfrm>
            <a:off x="401053" y="2197768"/>
            <a:ext cx="11405936" cy="1446550"/>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dirty="0">
                <a:latin typeface="Garamond" panose="02020404030301010803" pitchFamily="18" charset="0"/>
              </a:rPr>
              <a:t>La possibilité de devenir fiduciaire a été offerte aux avocats par la </a:t>
            </a:r>
            <a:r>
              <a:rPr lang="fr-FR" sz="2200" b="1" dirty="0">
                <a:latin typeface="Garamond" panose="02020404030301010803" pitchFamily="18" charset="0"/>
              </a:rPr>
              <a:t>loi n° 2008-776 du 4 août 2008 de modernisation de l’économie </a:t>
            </a:r>
            <a:r>
              <a:rPr lang="fr-FR" sz="2200" dirty="0">
                <a:latin typeface="Garamond" panose="02020404030301010803" pitchFamily="18" charset="0"/>
              </a:rPr>
              <a:t>(loi dite LME).</a:t>
            </a:r>
          </a:p>
          <a:p>
            <a:pPr marL="342900" indent="-342900" algn="just">
              <a:buFont typeface="Wingdings" panose="05000000000000000000" pitchFamily="2" charset="2"/>
              <a:buChar char="Ø"/>
            </a:pPr>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dirty="0">
                <a:latin typeface="Garamond" panose="02020404030301010803" pitchFamily="18" charset="0"/>
              </a:rPr>
              <a:t>L’avocat est aujourd’hui le seul professionnel du droit à pouvoir exercer une telle activité. </a:t>
            </a:r>
          </a:p>
        </p:txBody>
      </p:sp>
      <p:sp>
        <p:nvSpPr>
          <p:cNvPr id="5" name="ZoneTexte 4">
            <a:extLst>
              <a:ext uri="{FF2B5EF4-FFF2-40B4-BE49-F238E27FC236}">
                <a16:creationId xmlns:a16="http://schemas.microsoft.com/office/drawing/2014/main" id="{9634BA4D-D843-43E6-647E-8C3E4689FF3A}"/>
              </a:ext>
            </a:extLst>
          </p:cNvPr>
          <p:cNvSpPr txBox="1"/>
          <p:nvPr/>
        </p:nvSpPr>
        <p:spPr>
          <a:xfrm>
            <a:off x="1808639" y="4097706"/>
            <a:ext cx="7652084" cy="1246495"/>
          </a:xfrm>
          <a:prstGeom prst="rect">
            <a:avLst/>
          </a:prstGeom>
          <a:noFill/>
        </p:spPr>
        <p:txBody>
          <a:bodyPr wrap="square" rtlCol="0">
            <a:spAutoFit/>
          </a:bodyPr>
          <a:lstStyle/>
          <a:p>
            <a:pPr algn="ctr"/>
            <a:r>
              <a:rPr lang="fr-FR" sz="2500" b="1" dirty="0">
                <a:latin typeface="Garamond" panose="02020404030301010803" pitchFamily="18" charset="0"/>
              </a:rPr>
              <a:t>Article 2015 al. 2 du Code civil </a:t>
            </a:r>
            <a:r>
              <a:rPr lang="fr-FR" sz="2500" dirty="0">
                <a:latin typeface="Garamond" panose="02020404030301010803" pitchFamily="18" charset="0"/>
              </a:rPr>
              <a:t>: « Les membres de la profession d’avocat peuvent également avoir la </a:t>
            </a:r>
            <a:r>
              <a:rPr lang="fr-FR" sz="2500" b="1" dirty="0">
                <a:latin typeface="Garamond" panose="02020404030301010803" pitchFamily="18" charset="0"/>
              </a:rPr>
              <a:t>qualité</a:t>
            </a:r>
            <a:r>
              <a:rPr lang="fr-FR" sz="2500" dirty="0">
                <a:latin typeface="Garamond" panose="02020404030301010803" pitchFamily="18" charset="0"/>
              </a:rPr>
              <a:t> de fiduciaire »</a:t>
            </a:r>
          </a:p>
        </p:txBody>
      </p:sp>
      <p:sp>
        <p:nvSpPr>
          <p:cNvPr id="6" name="Espace réservé du numéro de diapositive 5">
            <a:extLst>
              <a:ext uri="{FF2B5EF4-FFF2-40B4-BE49-F238E27FC236}">
                <a16:creationId xmlns:a16="http://schemas.microsoft.com/office/drawing/2014/main" id="{98D24955-CB68-5660-962B-6E9617002892}"/>
              </a:ext>
            </a:extLst>
          </p:cNvPr>
          <p:cNvSpPr>
            <a:spLocks noGrp="1"/>
          </p:cNvSpPr>
          <p:nvPr>
            <p:ph type="sldNum" sz="quarter" idx="12"/>
          </p:nvPr>
        </p:nvSpPr>
        <p:spPr/>
        <p:txBody>
          <a:bodyPr/>
          <a:lstStyle/>
          <a:p>
            <a:fld id="{52BEAE1F-5DAC-4510-AFD9-8CB9037DFB0A}" type="slidenum">
              <a:rPr lang="fr-FR" smtClean="0"/>
              <a:t>4</a:t>
            </a:fld>
            <a:endParaRPr lang="fr-FR"/>
          </a:p>
        </p:txBody>
      </p:sp>
    </p:spTree>
    <p:extLst>
      <p:ext uri="{BB962C8B-B14F-4D97-AF65-F5344CB8AC3E}">
        <p14:creationId xmlns:p14="http://schemas.microsoft.com/office/powerpoint/2010/main" val="1943146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E743F5B8-A29D-EDA7-BBC7-00FB4ABB9C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FB37F4EB-B64C-BA97-7ABC-2D595D32427F}"/>
              </a:ext>
            </a:extLst>
          </p:cNvPr>
          <p:cNvSpPr txBox="1"/>
          <p:nvPr/>
        </p:nvSpPr>
        <p:spPr>
          <a:xfrm>
            <a:off x="401053" y="1267326"/>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Introduction</a:t>
            </a:r>
          </a:p>
        </p:txBody>
      </p:sp>
      <p:sp>
        <p:nvSpPr>
          <p:cNvPr id="4" name="ZoneTexte 3">
            <a:extLst>
              <a:ext uri="{FF2B5EF4-FFF2-40B4-BE49-F238E27FC236}">
                <a16:creationId xmlns:a16="http://schemas.microsoft.com/office/drawing/2014/main" id="{935D1687-4A2E-EAB5-EF93-E5C14FF216EE}"/>
              </a:ext>
            </a:extLst>
          </p:cNvPr>
          <p:cNvSpPr txBox="1"/>
          <p:nvPr/>
        </p:nvSpPr>
        <p:spPr>
          <a:xfrm>
            <a:off x="385011" y="1945088"/>
            <a:ext cx="11421978" cy="3370153"/>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Une ordonnance n° 2009-112 du 30 janvier 2009</a:t>
            </a:r>
            <a:r>
              <a:rPr lang="fr-FR" sz="2200" dirty="0">
                <a:latin typeface="Garamond" panose="02020404030301010803" pitchFamily="18" charset="0"/>
              </a:rPr>
              <a:t> est venue adapter les règles applicables aux avocats, notamment en matière de secret professionnel. </a:t>
            </a:r>
          </a:p>
          <a:p>
            <a:pPr marL="342900" indent="-342900" algn="just">
              <a:buFont typeface="Wingdings" panose="05000000000000000000" pitchFamily="2" charset="2"/>
              <a:buChar char="Ø"/>
            </a:pPr>
            <a:endParaRPr lang="fr-FR" sz="1500" dirty="0">
              <a:latin typeface="Garamond" panose="02020404030301010803" pitchFamily="18" charset="0"/>
            </a:endParaRPr>
          </a:p>
          <a:p>
            <a:pPr marL="342900" indent="-342900" algn="just">
              <a:buFont typeface="Wingdings" panose="05000000000000000000" pitchFamily="2" charset="2"/>
              <a:buChar char="Ø"/>
            </a:pPr>
            <a:r>
              <a:rPr lang="fr-FR" sz="2200" dirty="0">
                <a:latin typeface="Garamond" panose="02020404030301010803" pitchFamily="18" charset="0"/>
              </a:rPr>
              <a:t>Le </a:t>
            </a:r>
            <a:r>
              <a:rPr lang="fr-FR" sz="2200" b="1" dirty="0">
                <a:latin typeface="Garamond" panose="02020404030301010803" pitchFamily="18" charset="0"/>
              </a:rPr>
              <a:t>décret n° 2009-1627 du 23 décembre 2009 </a:t>
            </a:r>
            <a:r>
              <a:rPr lang="fr-FR" sz="2200" dirty="0">
                <a:latin typeface="Garamond" panose="02020404030301010803" pitchFamily="18" charset="0"/>
              </a:rPr>
              <a:t>entoure la mission de fiduciaire exercée par l’avocat d’un certain nombre de garanties : </a:t>
            </a:r>
          </a:p>
          <a:p>
            <a:pPr marL="800100" lvl="1" indent="-342900" algn="just">
              <a:buFont typeface="Arial" panose="020B0604020202020204" pitchFamily="34" charset="0"/>
              <a:buChar char="•"/>
            </a:pPr>
            <a:r>
              <a:rPr lang="fr-FR" sz="2200" dirty="0">
                <a:latin typeface="Garamond" panose="02020404030301010803" pitchFamily="18" charset="0"/>
              </a:rPr>
              <a:t>Prudentielles (exigence d’une déclaration préalable au conseil de l’ordre, garantie de responsabilité civile relevée de 305.000 à 1,5 millions d’euros)</a:t>
            </a:r>
          </a:p>
          <a:p>
            <a:pPr marL="800100" lvl="1" indent="-342900" algn="just">
              <a:buFont typeface="Arial" panose="020B0604020202020204" pitchFamily="34" charset="0"/>
              <a:buChar char="•"/>
            </a:pPr>
            <a:r>
              <a:rPr lang="fr-FR" sz="2200" dirty="0">
                <a:latin typeface="Garamond" panose="02020404030301010803" pitchFamily="18" charset="0"/>
              </a:rPr>
              <a:t>Comptables (tenue d’une comptabilité séparée et d’un compte spécialement affecté à l’activité de fiduciaire)</a:t>
            </a:r>
          </a:p>
          <a:p>
            <a:pPr marL="800100" lvl="1" indent="-342900" algn="just">
              <a:buFont typeface="Arial" panose="020B0604020202020204" pitchFamily="34" charset="0"/>
              <a:buChar char="•"/>
            </a:pPr>
            <a:r>
              <a:rPr lang="fr-FR" sz="2200" dirty="0">
                <a:latin typeface="Garamond" panose="02020404030301010803" pitchFamily="18" charset="0"/>
              </a:rPr>
              <a:t>Assurance ou Garanties Financières propres à l’activité de fiduciaire</a:t>
            </a:r>
          </a:p>
        </p:txBody>
      </p:sp>
      <p:sp>
        <p:nvSpPr>
          <p:cNvPr id="5" name="ZoneTexte 4">
            <a:extLst>
              <a:ext uri="{FF2B5EF4-FFF2-40B4-BE49-F238E27FC236}">
                <a16:creationId xmlns:a16="http://schemas.microsoft.com/office/drawing/2014/main" id="{C5B01A38-5958-D0AF-7419-E5495A164278}"/>
              </a:ext>
            </a:extLst>
          </p:cNvPr>
          <p:cNvSpPr txBox="1"/>
          <p:nvPr/>
        </p:nvSpPr>
        <p:spPr>
          <a:xfrm>
            <a:off x="401053" y="5386886"/>
            <a:ext cx="11405936" cy="1107996"/>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dirty="0">
                <a:latin typeface="Garamond" panose="02020404030301010803" pitchFamily="18" charset="0"/>
              </a:rPr>
              <a:t>Le </a:t>
            </a:r>
            <a:r>
              <a:rPr lang="fr-FR" sz="2200" b="1" dirty="0">
                <a:latin typeface="Garamond" panose="02020404030301010803" pitchFamily="18" charset="0"/>
              </a:rPr>
              <a:t>décret n° 2011-1319 du 18 octobre 2011</a:t>
            </a:r>
            <a:r>
              <a:rPr lang="fr-FR" sz="2200" dirty="0">
                <a:latin typeface="Garamond" panose="02020404030301010803" pitchFamily="18" charset="0"/>
              </a:rPr>
              <a:t> est venu préciser l’étendue et les conditions de souscription des garanties financières auxquelles l’avocat fiduciaire doit obligatoirement souscrire s’il n’a pas fait le choix d’une assurance dite « au profit de qui il appartiendra ». </a:t>
            </a:r>
          </a:p>
        </p:txBody>
      </p:sp>
      <p:sp>
        <p:nvSpPr>
          <p:cNvPr id="6" name="Espace réservé du numéro de diapositive 5">
            <a:extLst>
              <a:ext uri="{FF2B5EF4-FFF2-40B4-BE49-F238E27FC236}">
                <a16:creationId xmlns:a16="http://schemas.microsoft.com/office/drawing/2014/main" id="{516BB4BA-77A9-1072-A285-F8DFDF06B3D9}"/>
              </a:ext>
            </a:extLst>
          </p:cNvPr>
          <p:cNvSpPr>
            <a:spLocks noGrp="1"/>
          </p:cNvSpPr>
          <p:nvPr>
            <p:ph type="sldNum" sz="quarter" idx="12"/>
          </p:nvPr>
        </p:nvSpPr>
        <p:spPr/>
        <p:txBody>
          <a:bodyPr/>
          <a:lstStyle/>
          <a:p>
            <a:fld id="{52BEAE1F-5DAC-4510-AFD9-8CB9037DFB0A}" type="slidenum">
              <a:rPr lang="fr-FR" smtClean="0"/>
              <a:t>5</a:t>
            </a:fld>
            <a:endParaRPr lang="fr-FR"/>
          </a:p>
        </p:txBody>
      </p:sp>
    </p:spTree>
    <p:extLst>
      <p:ext uri="{BB962C8B-B14F-4D97-AF65-F5344CB8AC3E}">
        <p14:creationId xmlns:p14="http://schemas.microsoft.com/office/powerpoint/2010/main" val="3902518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8E134D-42AB-D9C4-0066-DACB1D26555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1ED86A-5B2B-9CF2-0403-2C46AF1772B2}"/>
              </a:ext>
            </a:extLst>
          </p:cNvPr>
          <p:cNvSpPr>
            <a:spLocks noGrp="1"/>
          </p:cNvSpPr>
          <p:nvPr>
            <p:ph idx="1"/>
          </p:nvPr>
        </p:nvSpPr>
        <p:spPr/>
        <p:txBody>
          <a:bodyPr/>
          <a:lstStyle/>
          <a:p>
            <a:endParaRPr lang="fr-FR"/>
          </a:p>
        </p:txBody>
      </p:sp>
      <p:pic>
        <p:nvPicPr>
          <p:cNvPr id="4" name="Image 4">
            <a:extLst>
              <a:ext uri="{FF2B5EF4-FFF2-40B4-BE49-F238E27FC236}">
                <a16:creationId xmlns:a16="http://schemas.microsoft.com/office/drawing/2014/main" id="{AA7EBFB7-6776-41E9-CA9B-084E5724D5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38"/>
            <a:ext cx="12192000" cy="690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7181C8D-C1FE-1C7E-76E0-DBC938496A19}"/>
              </a:ext>
            </a:extLst>
          </p:cNvPr>
          <p:cNvSpPr/>
          <p:nvPr/>
        </p:nvSpPr>
        <p:spPr bwMode="auto">
          <a:xfrm>
            <a:off x="445293" y="365125"/>
            <a:ext cx="11301413" cy="6084887"/>
          </a:xfrm>
          <a:prstGeom prst="rect">
            <a:avLst/>
          </a:prstGeom>
          <a:solidFill>
            <a:srgbClr val="FF0000"/>
          </a:solidFill>
          <a:ln>
            <a:noFill/>
          </a:ln>
          <a:effectLst>
            <a:outerShdw blurRad="381000" dist="139700" dir="5520000" sx="101000" sy="101000" algn="ctr" rotWithShape="0">
              <a:srgbClr val="000000">
                <a:alpha val="19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fontAlgn="auto" hangingPunct="1">
              <a:spcAft>
                <a:spcPts val="0"/>
              </a:spcAft>
              <a:buFont typeface="Arial" panose="020B0604020202020204" pitchFamily="34" charset="0"/>
              <a:buNone/>
              <a:defRPr/>
            </a:pPr>
            <a:endParaRPr lang="fr-FR" sz="1200" dirty="0">
              <a:solidFill>
                <a:schemeClr val="bg1"/>
              </a:solidFill>
              <a:latin typeface="Garamond" panose="02020404030301010803" pitchFamily="18" charset="0"/>
            </a:endParaRP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1"/>
                </a:solidFill>
              </a:rPr>
              <a:t>Introduction</a:t>
            </a:r>
          </a:p>
          <a:p>
            <a:pPr marL="2330450" indent="-531813" algn="just" eaLnBrk="1" fontAlgn="auto" hangingPunct="1">
              <a:spcBef>
                <a:spcPts val="600"/>
              </a:spcBef>
              <a:spcAft>
                <a:spcPts val="600"/>
              </a:spcAft>
              <a:buFont typeface="Wingdings" panose="05000000000000000000" pitchFamily="2" charset="2"/>
              <a:buChar char="Ø"/>
              <a:defRPr/>
            </a:pPr>
            <a:r>
              <a:rPr lang="fr-FR" sz="2800" b="1" u="sng" dirty="0">
                <a:solidFill>
                  <a:schemeClr val="bg2"/>
                </a:solidFill>
                <a:effectLst>
                  <a:outerShdw blurRad="38100" dist="38100" dir="2700000" algn="tl">
                    <a:srgbClr val="000000">
                      <a:alpha val="43137"/>
                    </a:srgbClr>
                  </a:outerShdw>
                </a:effectLst>
              </a:rPr>
              <a:t>Rappel sur la garantie financière de l’avocat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La garantie financière, frein au développement de l’activité d’avocat fiduciaire</a:t>
            </a:r>
          </a:p>
          <a:p>
            <a:pPr marL="2330450" indent="-531813" algn="just" eaLnBrk="1" fontAlgn="auto" hangingPunct="1">
              <a:spcBef>
                <a:spcPts val="600"/>
              </a:spcBef>
              <a:spcAft>
                <a:spcPts val="600"/>
              </a:spcAft>
              <a:buFont typeface="Wingdings" panose="05000000000000000000" pitchFamily="2" charset="2"/>
              <a:buChar char="Ø"/>
              <a:defRPr/>
            </a:pPr>
            <a:r>
              <a:rPr lang="fr-FR" sz="2800" dirty="0">
                <a:solidFill>
                  <a:schemeClr val="bg2"/>
                </a:solidFill>
              </a:rPr>
              <a:t>Les prémices d’une réforme</a:t>
            </a:r>
          </a:p>
        </p:txBody>
      </p:sp>
      <p:sp>
        <p:nvSpPr>
          <p:cNvPr id="6" name="Espace réservé du numéro de diapositive 5">
            <a:extLst>
              <a:ext uri="{FF2B5EF4-FFF2-40B4-BE49-F238E27FC236}">
                <a16:creationId xmlns:a16="http://schemas.microsoft.com/office/drawing/2014/main" id="{BDC3D924-1618-EE2D-0BFD-6047825B106A}"/>
              </a:ext>
            </a:extLst>
          </p:cNvPr>
          <p:cNvSpPr>
            <a:spLocks noGrp="1"/>
          </p:cNvSpPr>
          <p:nvPr>
            <p:ph type="sldNum" sz="quarter" idx="12"/>
          </p:nvPr>
        </p:nvSpPr>
        <p:spPr/>
        <p:txBody>
          <a:bodyPr/>
          <a:lstStyle/>
          <a:p>
            <a:fld id="{52BEAE1F-5DAC-4510-AFD9-8CB9037DFB0A}" type="slidenum">
              <a:rPr lang="fr-FR" smtClean="0"/>
              <a:t>6</a:t>
            </a:fld>
            <a:endParaRPr lang="fr-FR"/>
          </a:p>
        </p:txBody>
      </p:sp>
    </p:spTree>
    <p:extLst>
      <p:ext uri="{BB962C8B-B14F-4D97-AF65-F5344CB8AC3E}">
        <p14:creationId xmlns:p14="http://schemas.microsoft.com/office/powerpoint/2010/main" val="2955065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F26751FD-4C0A-A1D0-EED1-7E9A8C7570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5E10910B-38B6-8550-59DE-8C68D89C0F9D}"/>
              </a:ext>
            </a:extLst>
          </p:cNvPr>
          <p:cNvSpPr txBox="1"/>
          <p:nvPr/>
        </p:nvSpPr>
        <p:spPr>
          <a:xfrm>
            <a:off x="401053" y="1173178"/>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Rappel sur la garantie financière de l’avocat fiduciaire</a:t>
            </a:r>
          </a:p>
        </p:txBody>
      </p:sp>
      <p:sp>
        <p:nvSpPr>
          <p:cNvPr id="4" name="ZoneTexte 3">
            <a:extLst>
              <a:ext uri="{FF2B5EF4-FFF2-40B4-BE49-F238E27FC236}">
                <a16:creationId xmlns:a16="http://schemas.microsoft.com/office/drawing/2014/main" id="{54A81F6B-6F46-8060-D70D-1DFA8684F313}"/>
              </a:ext>
            </a:extLst>
          </p:cNvPr>
          <p:cNvSpPr txBox="1"/>
          <p:nvPr/>
        </p:nvSpPr>
        <p:spPr>
          <a:xfrm>
            <a:off x="272716" y="1841242"/>
            <a:ext cx="11421978" cy="4708981"/>
          </a:xfrm>
          <a:prstGeom prst="rect">
            <a:avLst/>
          </a:prstGeom>
          <a:noFill/>
        </p:spPr>
        <p:txBody>
          <a:bodyPr wrap="square" rtlCol="0">
            <a:spAutoFit/>
          </a:bodyPr>
          <a:lstStyle/>
          <a:p>
            <a:pPr marL="342900" indent="-342900" algn="just">
              <a:buFont typeface="Wingdings" panose="05000000000000000000" pitchFamily="2" charset="2"/>
              <a:buChar char="Ø"/>
            </a:pPr>
            <a:r>
              <a:rPr lang="fr-FR" sz="2000" b="1" dirty="0">
                <a:latin typeface="Garamond" panose="02020404030301010803" pitchFamily="18" charset="0"/>
              </a:rPr>
              <a:t>Article 27 </a:t>
            </a:r>
            <a:r>
              <a:rPr lang="fr-FR" sz="2000" dirty="0">
                <a:latin typeface="Garamond" panose="02020404030301010803" pitchFamily="18" charset="0"/>
              </a:rPr>
              <a:t>de la loi n° 71-1130 du 31 décembre 1971 : « </a:t>
            </a:r>
            <a:r>
              <a:rPr lang="fr-FR" sz="2000" i="1" dirty="0">
                <a:latin typeface="Garamond" panose="02020404030301010803" pitchFamily="18" charset="0"/>
              </a:rPr>
              <a:t>Les responsabilités inhérentes à l’activité de fiduciaire (…) sont supportées exclusivement par les avocats qui les exercent ; (…) elles doivent faire l’objet (…) pour l’activité de fiduciaire, de garanties financières </a:t>
            </a:r>
            <a:r>
              <a:rPr lang="fr-FR" sz="2000" dirty="0">
                <a:latin typeface="Garamond" panose="02020404030301010803" pitchFamily="18" charset="0"/>
              </a:rPr>
              <a:t>». </a:t>
            </a:r>
          </a:p>
          <a:p>
            <a:pPr marL="342900" indent="-342900" algn="just">
              <a:buFont typeface="Wingdings" panose="05000000000000000000" pitchFamily="2" charset="2"/>
              <a:buChar char="Ø"/>
            </a:pPr>
            <a:endParaRPr lang="fr-FR" sz="2000" dirty="0">
              <a:latin typeface="Garamond" panose="02020404030301010803" pitchFamily="18" charset="0"/>
            </a:endParaRPr>
          </a:p>
          <a:p>
            <a:pPr marL="342900" indent="-342900" algn="just">
              <a:buFont typeface="Wingdings" panose="05000000000000000000" pitchFamily="2" charset="2"/>
              <a:buChar char="Ø"/>
            </a:pPr>
            <a:r>
              <a:rPr lang="fr-FR" sz="2000" b="1" dirty="0">
                <a:latin typeface="Garamond" panose="02020404030301010803" pitchFamily="18" charset="0"/>
              </a:rPr>
              <a:t>Articles 209-1 et 210-1 </a:t>
            </a:r>
            <a:r>
              <a:rPr lang="fr-FR" sz="2000" dirty="0">
                <a:latin typeface="Garamond" panose="02020404030301010803" pitchFamily="18" charset="0"/>
              </a:rPr>
              <a:t>du décret n° 91-1197 du 27 novembre 1991 organisant la profession d’avocat</a:t>
            </a:r>
            <a:r>
              <a:rPr lang="fr-FR" sz="2000" b="1" dirty="0">
                <a:latin typeface="Garamond" panose="02020404030301010803" pitchFamily="18" charset="0"/>
              </a:rPr>
              <a:t> </a:t>
            </a:r>
            <a:r>
              <a:rPr lang="fr-FR" sz="2000" dirty="0">
                <a:latin typeface="Garamond" panose="02020404030301010803" pitchFamily="18" charset="0"/>
              </a:rPr>
              <a:t>:</a:t>
            </a:r>
          </a:p>
          <a:p>
            <a:pPr marL="342900" indent="-342900" algn="just">
              <a:buFont typeface="Wingdings" panose="05000000000000000000" pitchFamily="2" charset="2"/>
              <a:buChar char="Ø"/>
            </a:pPr>
            <a:endParaRPr lang="fr-FR" sz="2000" dirty="0">
              <a:latin typeface="Garamond" panose="02020404030301010803" pitchFamily="18" charset="0"/>
            </a:endParaRPr>
          </a:p>
          <a:p>
            <a:pPr marL="800100" lvl="1" indent="-342900" algn="just">
              <a:buFont typeface="Arial" panose="020B0604020202020204" pitchFamily="34" charset="0"/>
              <a:buChar char="•"/>
            </a:pPr>
            <a:r>
              <a:rPr lang="fr-FR" sz="2000" b="1" dirty="0">
                <a:latin typeface="Garamond" panose="02020404030301010803" pitchFamily="18" charset="0"/>
              </a:rPr>
              <a:t>Article 209-1 </a:t>
            </a:r>
            <a:r>
              <a:rPr lang="fr-FR" sz="2000" dirty="0">
                <a:latin typeface="Garamond" panose="02020404030301010803" pitchFamily="18" charset="0"/>
              </a:rPr>
              <a:t>: «</a:t>
            </a:r>
            <a:r>
              <a:rPr lang="fr-FR" sz="2000" i="1" dirty="0">
                <a:latin typeface="Garamond" panose="02020404030301010803" pitchFamily="18" charset="0"/>
              </a:rPr>
              <a:t> S'il n'a pas choisi de contracter les garanties financières mentionnées au quatrième alinéa de l'article 27 de la loi du 31 décembre 1971 susvisée, tout avocat exerçant en qualité de fiduciaire doit avoir souscrit une assurance au profit de qui il appartiendra, propre à son activité, et garantissant la restitution des biens, droits ou sûretés concernés.</a:t>
            </a:r>
            <a:br>
              <a:rPr lang="fr-FR" sz="2000" i="1" dirty="0">
                <a:latin typeface="Garamond" panose="02020404030301010803" pitchFamily="18" charset="0"/>
              </a:rPr>
            </a:br>
            <a:r>
              <a:rPr lang="fr-FR" sz="2000" i="1" dirty="0">
                <a:latin typeface="Garamond" panose="02020404030301010803" pitchFamily="18" charset="0"/>
              </a:rPr>
              <a:t>Les contrats d'assurance ne doivent pas comporter une limite de garantie inférieure à 5 % de la valeur des biens immeubles et à 20 % de la valeur des autres biens, droits ou sûretés, appréciée au jour de leur transmission. Ces seuils ne préjudicient pas à la souscription volontaire, par l'avocat fiduciaire, d'une garantie financière supplémentaire </a:t>
            </a:r>
            <a:r>
              <a:rPr lang="fr-FR" sz="2000" dirty="0">
                <a:latin typeface="Garamond" panose="02020404030301010803" pitchFamily="18" charset="0"/>
              </a:rPr>
              <a:t>».</a:t>
            </a:r>
          </a:p>
          <a:p>
            <a:pPr lvl="1" algn="just"/>
            <a:endParaRPr lang="fr-FR" sz="2000" dirty="0">
              <a:latin typeface="Garamond" panose="02020404030301010803" pitchFamily="18" charset="0"/>
            </a:endParaRPr>
          </a:p>
          <a:p>
            <a:pPr marL="800100" lvl="1" indent="-342900" algn="just">
              <a:buFont typeface="Arial" panose="020B0604020202020204" pitchFamily="34" charset="0"/>
              <a:buChar char="•"/>
            </a:pPr>
            <a:r>
              <a:rPr lang="fr-FR" sz="2000" b="1" dirty="0">
                <a:latin typeface="Garamond" panose="02020404030301010803" pitchFamily="18" charset="0"/>
              </a:rPr>
              <a:t>Article 210-1 </a:t>
            </a:r>
            <a:r>
              <a:rPr lang="fr-FR" sz="2000" dirty="0">
                <a:latin typeface="Garamond" panose="02020404030301010803" pitchFamily="18" charset="0"/>
              </a:rPr>
              <a:t>: « </a:t>
            </a:r>
            <a:r>
              <a:rPr lang="fr-FR" sz="2000" i="1" dirty="0">
                <a:latin typeface="Garamond" panose="02020404030301010803" pitchFamily="18" charset="0"/>
              </a:rPr>
              <a:t>Tout avocat exerçant en qualité de fiduciaire, s'il n'a pas choisi de souscrire l'assurance prévue à l'article 209-1, doit justifier des garanties mentionnées au quatrième alinéa de l'article 27 de la loi du 31 décembre 1971 susvisée </a:t>
            </a:r>
            <a:r>
              <a:rPr lang="fr-FR" sz="2000" dirty="0">
                <a:latin typeface="Garamond" panose="02020404030301010803" pitchFamily="18" charset="0"/>
              </a:rPr>
              <a:t>». </a:t>
            </a:r>
          </a:p>
        </p:txBody>
      </p:sp>
      <p:sp>
        <p:nvSpPr>
          <p:cNvPr id="5" name="Espace réservé du numéro de diapositive 4">
            <a:extLst>
              <a:ext uri="{FF2B5EF4-FFF2-40B4-BE49-F238E27FC236}">
                <a16:creationId xmlns:a16="http://schemas.microsoft.com/office/drawing/2014/main" id="{C4B16BB6-9E83-88F5-8391-71E0D58C9F3C}"/>
              </a:ext>
            </a:extLst>
          </p:cNvPr>
          <p:cNvSpPr>
            <a:spLocks noGrp="1"/>
          </p:cNvSpPr>
          <p:nvPr>
            <p:ph type="sldNum" sz="quarter" idx="12"/>
          </p:nvPr>
        </p:nvSpPr>
        <p:spPr/>
        <p:txBody>
          <a:bodyPr/>
          <a:lstStyle/>
          <a:p>
            <a:fld id="{52BEAE1F-5DAC-4510-AFD9-8CB9037DFB0A}" type="slidenum">
              <a:rPr lang="fr-FR" smtClean="0"/>
              <a:t>7</a:t>
            </a:fld>
            <a:endParaRPr lang="fr-FR"/>
          </a:p>
        </p:txBody>
      </p:sp>
    </p:spTree>
    <p:extLst>
      <p:ext uri="{BB962C8B-B14F-4D97-AF65-F5344CB8AC3E}">
        <p14:creationId xmlns:p14="http://schemas.microsoft.com/office/powerpoint/2010/main" val="2195303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104AE659-3F7C-C7DB-E30F-910C201936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6A7DB6FB-ED21-6138-64A7-AFA9693886CA}"/>
              </a:ext>
            </a:extLst>
          </p:cNvPr>
          <p:cNvSpPr txBox="1"/>
          <p:nvPr/>
        </p:nvSpPr>
        <p:spPr>
          <a:xfrm>
            <a:off x="401053" y="1173178"/>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Rappel sur la garantie financière de l’avocat fiduciaire</a:t>
            </a:r>
          </a:p>
        </p:txBody>
      </p:sp>
      <p:sp>
        <p:nvSpPr>
          <p:cNvPr id="4" name="ZoneTexte 3">
            <a:extLst>
              <a:ext uri="{FF2B5EF4-FFF2-40B4-BE49-F238E27FC236}">
                <a16:creationId xmlns:a16="http://schemas.microsoft.com/office/drawing/2014/main" id="{7C3C3D85-DF3E-D5D1-B925-7883808FE067}"/>
              </a:ext>
            </a:extLst>
          </p:cNvPr>
          <p:cNvSpPr txBox="1"/>
          <p:nvPr/>
        </p:nvSpPr>
        <p:spPr>
          <a:xfrm>
            <a:off x="264696" y="1650232"/>
            <a:ext cx="11405936" cy="5524589"/>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Une garantie financière spécifique destinée à couvrir la restitution des biens, droits ou sûretés confiés dans le cadre de la fiducie</a:t>
            </a:r>
          </a:p>
          <a:p>
            <a:pPr algn="just"/>
            <a:endParaRPr lang="fr-FR" sz="1500" dirty="0">
              <a:latin typeface="Garamond" panose="02020404030301010803" pitchFamily="18" charset="0"/>
            </a:endParaRPr>
          </a:p>
          <a:p>
            <a:pPr marL="342900" indent="-342900" algn="just">
              <a:buFont typeface="Arial" panose="020B0604020202020204" pitchFamily="34" charset="0"/>
              <a:buChar char="•"/>
            </a:pPr>
            <a:r>
              <a:rPr lang="fr-FR" sz="2200" u="sng" dirty="0">
                <a:latin typeface="Garamond" panose="02020404030301010803" pitchFamily="18" charset="0"/>
              </a:rPr>
              <a:t>Objectif de la garantie financière </a:t>
            </a:r>
            <a:r>
              <a:rPr lang="fr-FR" sz="2200" dirty="0">
                <a:latin typeface="Garamond" panose="02020404030301010803" pitchFamily="18" charset="0"/>
              </a:rPr>
              <a:t>: « </a:t>
            </a:r>
            <a:r>
              <a:rPr lang="fr-FR" sz="2200" i="1" dirty="0">
                <a:latin typeface="Garamond" panose="02020404030301010803" pitchFamily="18" charset="0"/>
              </a:rPr>
              <a:t>Les garanties financières ont pour objet de garantir la </a:t>
            </a:r>
            <a:r>
              <a:rPr lang="fr-FR" sz="2200" i="1" u="sng" dirty="0">
                <a:latin typeface="Garamond" panose="02020404030301010803" pitchFamily="18" charset="0"/>
              </a:rPr>
              <a:t>restitution</a:t>
            </a:r>
            <a:r>
              <a:rPr lang="fr-FR" sz="2200" i="1" dirty="0">
                <a:latin typeface="Garamond" panose="02020404030301010803" pitchFamily="18" charset="0"/>
              </a:rPr>
              <a:t> des biens, droits ou sûretés transférés dans le cadre du contrat de fiducie. Elles couvrent le risque de détournement mais </a:t>
            </a:r>
            <a:r>
              <a:rPr lang="fr-FR" sz="2200" i="1" u="sng" dirty="0">
                <a:latin typeface="Garamond" panose="02020404030301010803" pitchFamily="18" charset="0"/>
              </a:rPr>
              <a:t>non les risques de mauvaise gestion</a:t>
            </a:r>
            <a:r>
              <a:rPr lang="fr-FR" sz="2200" dirty="0">
                <a:latin typeface="Garamond" panose="02020404030301010803" pitchFamily="18" charset="0"/>
              </a:rPr>
              <a:t> » (introduction au </a:t>
            </a:r>
            <a:r>
              <a:rPr lang="fr-FR" sz="2200" b="1" dirty="0">
                <a:latin typeface="Garamond" panose="02020404030301010803" pitchFamily="18" charset="0"/>
              </a:rPr>
              <a:t>décret n° 2011-1319 du 18 octobre 2011 </a:t>
            </a:r>
            <a:r>
              <a:rPr lang="fr-FR" sz="2200" dirty="0">
                <a:latin typeface="Garamond" panose="02020404030301010803" pitchFamily="18" charset="0"/>
              </a:rPr>
              <a:t>relatif à l'exercice de l'activité fiduciaire des avocats)</a:t>
            </a:r>
          </a:p>
          <a:p>
            <a:pPr marL="342900" indent="-342900" algn="just">
              <a:buFont typeface="Arial" panose="020B0604020202020204" pitchFamily="34" charset="0"/>
              <a:buChar char="•"/>
            </a:pPr>
            <a:endParaRPr lang="fr-FR" sz="15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Ce décret pose </a:t>
            </a:r>
            <a:r>
              <a:rPr lang="fr-FR" sz="2200" b="1" dirty="0">
                <a:latin typeface="Garamond" panose="02020404030301010803" pitchFamily="18" charset="0"/>
              </a:rPr>
              <a:t>l’obligation impérative pour l’avocat fiduciaire de souscrire une garantie spécifique </a:t>
            </a:r>
            <a:r>
              <a:rPr lang="fr-FR" sz="2200" dirty="0">
                <a:latin typeface="Garamond" panose="02020404030301010803" pitchFamily="18" charset="0"/>
              </a:rPr>
              <a:t>pour assurer la représentation des valeurs qui doivent être retransmises au terme du contrat de fiducie, et qui auraient connu une perte. </a:t>
            </a:r>
          </a:p>
          <a:p>
            <a:pPr marL="342900" indent="-342900" algn="just">
              <a:buFont typeface="Arial" panose="020B0604020202020204" pitchFamily="34" charset="0"/>
              <a:buChar char="•"/>
            </a:pPr>
            <a:endParaRPr lang="fr-FR" sz="1500" dirty="0">
              <a:latin typeface="Garamond" panose="02020404030301010803" pitchFamily="18" charset="0"/>
            </a:endParaRPr>
          </a:p>
          <a:p>
            <a:pPr marL="342900" indent="-342900" algn="just">
              <a:buFont typeface="Arial" panose="020B0604020202020204" pitchFamily="34" charset="0"/>
              <a:buChar char="•"/>
            </a:pPr>
            <a:r>
              <a:rPr lang="fr-FR" sz="2200" dirty="0">
                <a:latin typeface="Garamond" panose="02020404030301010803" pitchFamily="18" charset="0"/>
              </a:rPr>
              <a:t>Ces garanties vont prendre la forme d’un engagement de caution : il résulte d’une convention écrite qui en fixe les conditions générales, et précise le montant de la garantie accordée, les conditions de rémunération, les modalités de contrôle comptable et les éventuelles contre-garanties exigées par le garant (</a:t>
            </a:r>
            <a:r>
              <a:rPr lang="fr-FR" sz="2200" b="1" dirty="0">
                <a:latin typeface="Garamond" panose="02020404030301010803" pitchFamily="18" charset="0"/>
              </a:rPr>
              <a:t>article 211 du décret n° 2011-1319</a:t>
            </a:r>
            <a:r>
              <a:rPr lang="fr-FR" sz="2200" dirty="0">
                <a:latin typeface="Garamond" panose="02020404030301010803" pitchFamily="18" charset="0"/>
              </a:rPr>
              <a:t>). </a:t>
            </a:r>
          </a:p>
          <a:p>
            <a:pPr algn="just"/>
            <a:endParaRPr lang="fr-FR" sz="2200" dirty="0">
              <a:latin typeface="Garamond" panose="02020404030301010803" pitchFamily="18" charset="0"/>
            </a:endParaRPr>
          </a:p>
        </p:txBody>
      </p:sp>
      <p:sp>
        <p:nvSpPr>
          <p:cNvPr id="5" name="Espace réservé du numéro de diapositive 4">
            <a:extLst>
              <a:ext uri="{FF2B5EF4-FFF2-40B4-BE49-F238E27FC236}">
                <a16:creationId xmlns:a16="http://schemas.microsoft.com/office/drawing/2014/main" id="{72463BDD-48A6-0F8F-F4D2-B3605241E363}"/>
              </a:ext>
            </a:extLst>
          </p:cNvPr>
          <p:cNvSpPr>
            <a:spLocks noGrp="1"/>
          </p:cNvSpPr>
          <p:nvPr>
            <p:ph type="sldNum" sz="quarter" idx="12"/>
          </p:nvPr>
        </p:nvSpPr>
        <p:spPr/>
        <p:txBody>
          <a:bodyPr/>
          <a:lstStyle/>
          <a:p>
            <a:fld id="{52BEAE1F-5DAC-4510-AFD9-8CB9037DFB0A}" type="slidenum">
              <a:rPr lang="fr-FR" smtClean="0"/>
              <a:t>8</a:t>
            </a:fld>
            <a:endParaRPr lang="fr-FR"/>
          </a:p>
        </p:txBody>
      </p:sp>
    </p:spTree>
    <p:extLst>
      <p:ext uri="{BB962C8B-B14F-4D97-AF65-F5344CB8AC3E}">
        <p14:creationId xmlns:p14="http://schemas.microsoft.com/office/powerpoint/2010/main" val="171025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3">
            <a:extLst>
              <a:ext uri="{FF2B5EF4-FFF2-40B4-BE49-F238E27FC236}">
                <a16:creationId xmlns:a16="http://schemas.microsoft.com/office/drawing/2014/main" id="{B050F8B5-B60F-30C6-E35A-67CAA8633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41288"/>
            <a:ext cx="2028590" cy="789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3BC072ED-A9E3-4430-E481-D1083EE0225A}"/>
              </a:ext>
            </a:extLst>
          </p:cNvPr>
          <p:cNvSpPr txBox="1"/>
          <p:nvPr/>
        </p:nvSpPr>
        <p:spPr>
          <a:xfrm>
            <a:off x="401053" y="1173178"/>
            <a:ext cx="11405936" cy="477054"/>
          </a:xfrm>
          <a:prstGeom prst="rect">
            <a:avLst/>
          </a:prstGeom>
          <a:noFill/>
        </p:spPr>
        <p:txBody>
          <a:bodyPr wrap="square" rtlCol="0">
            <a:spAutoFit/>
          </a:bodyPr>
          <a:lstStyle/>
          <a:p>
            <a:pPr marL="342900" indent="-342900">
              <a:buFont typeface="Wingdings" panose="05000000000000000000" pitchFamily="2" charset="2"/>
              <a:buChar char="Ø"/>
            </a:pPr>
            <a:r>
              <a:rPr lang="fr-FR" sz="2500" b="1" u="sng" dirty="0">
                <a:solidFill>
                  <a:srgbClr val="C00000"/>
                </a:solidFill>
                <a:latin typeface="Garamond" panose="02020404030301010803" pitchFamily="18" charset="0"/>
              </a:rPr>
              <a:t>Rappel sur la garantie financière de l’avocat fiduciaire</a:t>
            </a:r>
          </a:p>
        </p:txBody>
      </p:sp>
      <p:sp>
        <p:nvSpPr>
          <p:cNvPr id="4" name="ZoneTexte 3">
            <a:extLst>
              <a:ext uri="{FF2B5EF4-FFF2-40B4-BE49-F238E27FC236}">
                <a16:creationId xmlns:a16="http://schemas.microsoft.com/office/drawing/2014/main" id="{FE407CA2-D189-5577-172D-DDC9D65FF0DB}"/>
              </a:ext>
            </a:extLst>
          </p:cNvPr>
          <p:cNvSpPr txBox="1"/>
          <p:nvPr/>
        </p:nvSpPr>
        <p:spPr>
          <a:xfrm>
            <a:off x="385011" y="1860884"/>
            <a:ext cx="11421978" cy="4832092"/>
          </a:xfrm>
          <a:prstGeom prst="rect">
            <a:avLst/>
          </a:prstGeom>
          <a:noFill/>
        </p:spPr>
        <p:txBody>
          <a:bodyPr wrap="square" rtlCol="0">
            <a:spAutoFit/>
          </a:bodyPr>
          <a:lstStyle/>
          <a:p>
            <a:pPr marL="342900" indent="-342900" algn="just">
              <a:buFont typeface="Wingdings" panose="05000000000000000000" pitchFamily="2" charset="2"/>
              <a:buChar char="Ø"/>
            </a:pPr>
            <a:r>
              <a:rPr lang="fr-FR" sz="2200" b="1" dirty="0">
                <a:latin typeface="Garamond" panose="02020404030301010803" pitchFamily="18" charset="0"/>
              </a:rPr>
              <a:t>Quel montant pour la garantie financière? </a:t>
            </a:r>
            <a:r>
              <a:rPr lang="fr-FR" sz="2200" dirty="0">
                <a:latin typeface="Garamond" panose="02020404030301010803" pitchFamily="18" charset="0"/>
              </a:rPr>
              <a:t>Elle ne peut être inférieure à : </a:t>
            </a:r>
          </a:p>
          <a:p>
            <a:pPr marL="800100" lvl="1" indent="-342900" algn="just">
              <a:buFont typeface="Arial" panose="020B0604020202020204" pitchFamily="34" charset="0"/>
              <a:buChar char="•"/>
            </a:pPr>
            <a:r>
              <a:rPr lang="fr-FR" sz="2200" dirty="0">
                <a:latin typeface="Garamond" panose="02020404030301010803" pitchFamily="18" charset="0"/>
              </a:rPr>
              <a:t>5% de la valeur des biens immeubles</a:t>
            </a:r>
          </a:p>
          <a:p>
            <a:pPr marL="800100" lvl="1" indent="-342900" algn="just">
              <a:buFont typeface="Arial" panose="020B0604020202020204" pitchFamily="34" charset="0"/>
              <a:buChar char="•"/>
            </a:pPr>
            <a:r>
              <a:rPr lang="fr-FR" sz="2200" dirty="0">
                <a:latin typeface="Garamond" panose="02020404030301010803" pitchFamily="18" charset="0"/>
              </a:rPr>
              <a:t>20% de la valeur des autres biens, droits ou sûretés </a:t>
            </a:r>
          </a:p>
          <a:p>
            <a:pPr marL="342900" indent="-342900" algn="just">
              <a:buFont typeface="Wingdings" panose="05000000000000000000" pitchFamily="2" charset="2"/>
              <a:buChar char="Ø"/>
            </a:pPr>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Qui peut accorder la garantie financière? </a:t>
            </a:r>
            <a:r>
              <a:rPr lang="fr-FR" sz="2200" dirty="0">
                <a:latin typeface="Garamond" panose="02020404030301010803" pitchFamily="18" charset="0"/>
              </a:rPr>
              <a:t>Les organismes habilités à garantie l’activité fiduciaire sont :</a:t>
            </a:r>
          </a:p>
          <a:p>
            <a:pPr marL="800100" lvl="1" indent="-342900" algn="just">
              <a:buFont typeface="Arial" panose="020B0604020202020204" pitchFamily="34" charset="0"/>
              <a:buChar char="•"/>
            </a:pPr>
            <a:r>
              <a:rPr lang="fr-FR" sz="2200" dirty="0">
                <a:latin typeface="Garamond" panose="02020404030301010803" pitchFamily="18" charset="0"/>
              </a:rPr>
              <a:t>Les compagnies d’assurance</a:t>
            </a:r>
          </a:p>
          <a:p>
            <a:pPr marL="800100" lvl="1" indent="-342900" algn="just">
              <a:buFont typeface="Arial" panose="020B0604020202020204" pitchFamily="34" charset="0"/>
              <a:buChar char="•"/>
            </a:pPr>
            <a:r>
              <a:rPr lang="fr-FR" sz="2200" dirty="0">
                <a:latin typeface="Garamond" panose="02020404030301010803" pitchFamily="18" charset="0"/>
              </a:rPr>
              <a:t>Les banques </a:t>
            </a:r>
          </a:p>
          <a:p>
            <a:pPr marL="800100" lvl="1" indent="-342900" algn="just">
              <a:buFont typeface="Arial" panose="020B0604020202020204" pitchFamily="34" charset="0"/>
              <a:buChar char="•"/>
            </a:pPr>
            <a:r>
              <a:rPr lang="fr-FR" sz="2200" dirty="0">
                <a:latin typeface="Garamond" panose="02020404030301010803" pitchFamily="18" charset="0"/>
              </a:rPr>
              <a:t>Les établissements de crédit </a:t>
            </a:r>
          </a:p>
          <a:p>
            <a:pPr marL="800100" lvl="1" indent="-342900" algn="just">
              <a:buFont typeface="Arial" panose="020B0604020202020204" pitchFamily="34" charset="0"/>
              <a:buChar char="•"/>
            </a:pPr>
            <a:r>
              <a:rPr lang="fr-FR" sz="2200" dirty="0">
                <a:latin typeface="Garamond" panose="02020404030301010803" pitchFamily="18" charset="0"/>
              </a:rPr>
              <a:t>Les sociétés de caution mutuelle</a:t>
            </a:r>
          </a:p>
          <a:p>
            <a:pPr marL="342900" indent="-342900" algn="just">
              <a:buFont typeface="Wingdings" panose="05000000000000000000" pitchFamily="2" charset="2"/>
              <a:buChar char="Ø"/>
            </a:pPr>
            <a:endParaRPr lang="fr-FR" sz="2200" dirty="0">
              <a:latin typeface="Garamond" panose="02020404030301010803" pitchFamily="18" charset="0"/>
            </a:endParaRPr>
          </a:p>
          <a:p>
            <a:pPr marL="342900" indent="-342900" algn="just">
              <a:buFont typeface="Wingdings" panose="05000000000000000000" pitchFamily="2" charset="2"/>
              <a:buChar char="Ø"/>
            </a:pPr>
            <a:r>
              <a:rPr lang="fr-FR" sz="2200" b="1" dirty="0">
                <a:latin typeface="Garamond" panose="02020404030301010803" pitchFamily="18" charset="0"/>
              </a:rPr>
              <a:t>Une garantie minimale </a:t>
            </a:r>
            <a:r>
              <a:rPr lang="fr-FR" sz="2200" dirty="0">
                <a:latin typeface="Garamond" panose="02020404030301010803" pitchFamily="18" charset="0"/>
              </a:rPr>
              <a:t>: « </a:t>
            </a:r>
            <a:r>
              <a:rPr lang="fr-FR" sz="2200" i="1" dirty="0">
                <a:latin typeface="Garamond" panose="02020404030301010803" pitchFamily="18" charset="0"/>
              </a:rPr>
              <a:t>Ces seuils ne préjudicient pas à la souscription volontaire, par l'avocat fiduciaire, de garanties financières supplémentaires ou d'une assurance « au profit de qui il appartiendra » supplémentaire, propre à son activité, et garantissant la restitution des biens, droits ou sûretés concernés</a:t>
            </a:r>
            <a:r>
              <a:rPr lang="fr-FR" sz="2200" dirty="0">
                <a:latin typeface="Garamond" panose="02020404030301010803" pitchFamily="18" charset="0"/>
              </a:rPr>
              <a:t> »</a:t>
            </a:r>
          </a:p>
        </p:txBody>
      </p:sp>
      <p:sp>
        <p:nvSpPr>
          <p:cNvPr id="5" name="Espace réservé du numéro de diapositive 4">
            <a:extLst>
              <a:ext uri="{FF2B5EF4-FFF2-40B4-BE49-F238E27FC236}">
                <a16:creationId xmlns:a16="http://schemas.microsoft.com/office/drawing/2014/main" id="{31343448-E278-EA92-75C7-5433D1C0D4F5}"/>
              </a:ext>
            </a:extLst>
          </p:cNvPr>
          <p:cNvSpPr>
            <a:spLocks noGrp="1"/>
          </p:cNvSpPr>
          <p:nvPr>
            <p:ph type="sldNum" sz="quarter" idx="12"/>
          </p:nvPr>
        </p:nvSpPr>
        <p:spPr/>
        <p:txBody>
          <a:bodyPr/>
          <a:lstStyle/>
          <a:p>
            <a:fld id="{52BEAE1F-5DAC-4510-AFD9-8CB9037DFB0A}" type="slidenum">
              <a:rPr lang="fr-FR" smtClean="0"/>
              <a:t>9</a:t>
            </a:fld>
            <a:endParaRPr lang="fr-FR"/>
          </a:p>
        </p:txBody>
      </p:sp>
    </p:spTree>
    <p:extLst>
      <p:ext uri="{BB962C8B-B14F-4D97-AF65-F5344CB8AC3E}">
        <p14:creationId xmlns:p14="http://schemas.microsoft.com/office/powerpoint/2010/main" val="32453643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40B97DDA9EE864092604E061F43904E" ma:contentTypeVersion="5" ma:contentTypeDescription="Crée un document." ma:contentTypeScope="" ma:versionID="a3fe4b56de873a1049e6c37125b48cb7">
  <xsd:schema xmlns:xsd="http://www.w3.org/2001/XMLSchema" xmlns:xs="http://www.w3.org/2001/XMLSchema" xmlns:p="http://schemas.microsoft.com/office/2006/metadata/properties" xmlns:ns3="c3d94041-6a4c-40ad-9eae-fcc113971293" xmlns:ns4="b0b1796d-8051-4324-bde4-0f4e3c00b065" targetNamespace="http://schemas.microsoft.com/office/2006/metadata/properties" ma:root="true" ma:fieldsID="6ccae5545cf52a24e75ee4032c129d62" ns3:_="" ns4:_="">
    <xsd:import namespace="c3d94041-6a4c-40ad-9eae-fcc113971293"/>
    <xsd:import namespace="b0b1796d-8051-4324-bde4-0f4e3c00b06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d94041-6a4c-40ad-9eae-fcc113971293"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0b1796d-8051-4324-bde4-0f4e3c00b06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3F977D-6C7F-48A2-A293-00CF1B78FACF}">
  <ds:schemaRefs>
    <ds:schemaRef ds:uri="http://schemas.microsoft.com/sharepoint/v3/contenttype/forms"/>
  </ds:schemaRefs>
</ds:datastoreItem>
</file>

<file path=customXml/itemProps2.xml><?xml version="1.0" encoding="utf-8"?>
<ds:datastoreItem xmlns:ds="http://schemas.openxmlformats.org/officeDocument/2006/customXml" ds:itemID="{452EAEAF-7FF3-4706-8F7A-744243C72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d94041-6a4c-40ad-9eae-fcc113971293"/>
    <ds:schemaRef ds:uri="b0b1796d-8051-4324-bde4-0f4e3c00b0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30CF2B-8834-4385-BFE3-77170CE4900C}">
  <ds:schemaRefs>
    <ds:schemaRef ds:uri="http://purl.org/dc/elements/1.1/"/>
    <ds:schemaRef ds:uri="http://schemas.microsoft.com/office/2006/metadata/properties"/>
    <ds:schemaRef ds:uri="http://schemas.microsoft.com/office/2006/documentManagement/types"/>
    <ds:schemaRef ds:uri="b0b1796d-8051-4324-bde4-0f4e3c00b065"/>
    <ds:schemaRef ds:uri="http://purl.org/dc/terms/"/>
    <ds:schemaRef ds:uri="http://purl.org/dc/dcmitype/"/>
    <ds:schemaRef ds:uri="c3d94041-6a4c-40ad-9eae-fcc113971293"/>
    <ds:schemaRef ds:uri="http://schemas.openxmlformats.org/package/2006/metadata/core-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1314</TotalTime>
  <Words>1658</Words>
  <Application>Microsoft Office PowerPoint</Application>
  <PresentationFormat>Grand écran</PresentationFormat>
  <Paragraphs>151</Paragraphs>
  <Slides>17</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17</vt:i4>
      </vt:variant>
    </vt:vector>
  </HeadingPairs>
  <TitlesOfParts>
    <vt:vector size="23" baseType="lpstr">
      <vt:lpstr>Arial</vt:lpstr>
      <vt:lpstr>Calibri</vt:lpstr>
      <vt:lpstr>Calibri Light</vt:lpstr>
      <vt:lpstr>Garamond</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Pierre-Louis Riou</dc:creator>
  <cp:lastModifiedBy>Silvestre Tandeau de Marsac</cp:lastModifiedBy>
  <cp:revision>50</cp:revision>
  <cp:lastPrinted>2022-09-28T16:59:45Z</cp:lastPrinted>
  <dcterms:created xsi:type="dcterms:W3CDTF">2022-07-21T16:05:52Z</dcterms:created>
  <dcterms:modified xsi:type="dcterms:W3CDTF">2022-09-28T17:00:00Z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0x010100B40B97DDA9EE864092604E061F43904E</vt:lpwstr>
  </property>
</Properties>
</file>