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5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6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7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8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9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11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13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14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15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17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18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89" r:id="rId3"/>
    <p:sldId id="257" r:id="rId4"/>
    <p:sldId id="267" r:id="rId5"/>
    <p:sldId id="284" r:id="rId6"/>
    <p:sldId id="283" r:id="rId7"/>
    <p:sldId id="277" r:id="rId8"/>
    <p:sldId id="286" r:id="rId9"/>
    <p:sldId id="272" r:id="rId10"/>
    <p:sldId id="324" r:id="rId11"/>
    <p:sldId id="288" r:id="rId12"/>
    <p:sldId id="315" r:id="rId13"/>
    <p:sldId id="317" r:id="rId14"/>
    <p:sldId id="318" r:id="rId15"/>
    <p:sldId id="325" r:id="rId16"/>
    <p:sldId id="287" r:id="rId17"/>
    <p:sldId id="320" r:id="rId18"/>
    <p:sldId id="321" r:id="rId19"/>
    <p:sldId id="326" r:id="rId20"/>
    <p:sldId id="322" r:id="rId21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95" autoAdjust="0"/>
    <p:restoredTop sz="90520" autoAdjust="0"/>
  </p:normalViewPr>
  <p:slideViewPr>
    <p:cSldViewPr snapToGrid="0">
      <p:cViewPr varScale="1">
        <p:scale>
          <a:sx n="99" d="100"/>
          <a:sy n="99" d="100"/>
        </p:scale>
        <p:origin x="2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C0AB54-D59C-4D81-AE5D-C325ED71E6A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73391E2-9671-4A91-9B3D-A6613A0EB26E}">
      <dgm:prSet phldrT="[Texte]" custT="1"/>
      <dgm:spPr>
        <a:solidFill>
          <a:schemeClr val="accent2"/>
        </a:solidFill>
      </dgm:spPr>
      <dgm:t>
        <a:bodyPr/>
        <a:lstStyle/>
        <a:p>
          <a:r>
            <a:rPr lang="fr-FR" sz="2800" dirty="0"/>
            <a:t>Privilège de New Money</a:t>
          </a:r>
        </a:p>
      </dgm:t>
    </dgm:pt>
    <dgm:pt modelId="{93838422-1243-43F2-AAAE-236C7181426A}" type="parTrans" cxnId="{596F1E92-0CB3-406A-9394-0B32AF2FC72D}">
      <dgm:prSet/>
      <dgm:spPr/>
      <dgm:t>
        <a:bodyPr/>
        <a:lstStyle/>
        <a:p>
          <a:endParaRPr lang="fr-FR"/>
        </a:p>
      </dgm:t>
    </dgm:pt>
    <dgm:pt modelId="{2AF486EC-5E5B-46D4-8F5D-11C3725337FD}" type="sibTrans" cxnId="{596F1E92-0CB3-406A-9394-0B32AF2FC72D}">
      <dgm:prSet/>
      <dgm:spPr/>
      <dgm:t>
        <a:bodyPr/>
        <a:lstStyle/>
        <a:p>
          <a:endParaRPr lang="fr-FR"/>
        </a:p>
      </dgm:t>
    </dgm:pt>
    <dgm:pt modelId="{EF7CD744-9D92-43FF-BBC7-2C094F917555}">
      <dgm:prSet phldrT="[Texte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r-FR" sz="1600" b="1" u="sng" dirty="0">
              <a:solidFill>
                <a:schemeClr val="tx1"/>
              </a:solidFill>
            </a:rPr>
            <a:t>Secteur d’activité</a:t>
          </a:r>
        </a:p>
        <a:p>
          <a:endParaRPr lang="fr-FR" sz="1600" dirty="0">
            <a:solidFill>
              <a:schemeClr val="accent2">
                <a:lumMod val="50000"/>
              </a:schemeClr>
            </a:solidFill>
          </a:endParaRPr>
        </a:p>
        <a:p>
          <a:endParaRPr lang="fr-FR" sz="1600" dirty="0">
            <a:solidFill>
              <a:schemeClr val="accent2">
                <a:lumMod val="50000"/>
              </a:schemeClr>
            </a:solidFill>
          </a:endParaRPr>
        </a:p>
        <a:p>
          <a:r>
            <a:rPr lang="fr-FR" sz="1600" dirty="0">
              <a:solidFill>
                <a:schemeClr val="accent2">
                  <a:lumMod val="50000"/>
                </a:schemeClr>
              </a:solidFill>
            </a:rPr>
            <a:t>Production cinématographique</a:t>
          </a:r>
        </a:p>
        <a:p>
          <a:endParaRPr lang="fr-FR" sz="1600" dirty="0"/>
        </a:p>
      </dgm:t>
    </dgm:pt>
    <dgm:pt modelId="{88098BA1-760D-42B3-B2E4-8CA74EB6FA1D}" type="parTrans" cxnId="{A10E5108-A1A8-4318-9FD5-9FF3C2EE66D1}">
      <dgm:prSet/>
      <dgm:spPr/>
      <dgm:t>
        <a:bodyPr/>
        <a:lstStyle/>
        <a:p>
          <a:endParaRPr lang="fr-FR"/>
        </a:p>
      </dgm:t>
    </dgm:pt>
    <dgm:pt modelId="{4E8CF527-F171-4F9E-A2F0-55CFFF1CC1CF}" type="sibTrans" cxnId="{A10E5108-A1A8-4318-9FD5-9FF3C2EE66D1}">
      <dgm:prSet/>
      <dgm:spPr/>
      <dgm:t>
        <a:bodyPr/>
        <a:lstStyle/>
        <a:p>
          <a:endParaRPr lang="fr-FR"/>
        </a:p>
      </dgm:t>
    </dgm:pt>
    <dgm:pt modelId="{CD43B30F-CB68-440D-9025-6FF54FB48A05}">
      <dgm:prSet phldrT="[Texte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600" b="1" u="sng" dirty="0">
              <a:solidFill>
                <a:schemeClr val="tx1"/>
              </a:solidFill>
            </a:rPr>
            <a:t>Contexte du dossier</a:t>
          </a:r>
        </a:p>
        <a:p>
          <a:pPr>
            <a:buFont typeface="Wingdings" panose="05000000000000000000" pitchFamily="2" charset="2"/>
            <a:buChar char="Ø"/>
          </a:pPr>
          <a:endParaRPr lang="fr-FR" sz="1600" dirty="0">
            <a:solidFill>
              <a:schemeClr val="accent2">
                <a:lumMod val="50000"/>
              </a:schemeClr>
            </a:solidFill>
          </a:endParaRPr>
        </a:p>
        <a:p>
          <a:pPr>
            <a:buFont typeface="Wingdings" panose="05000000000000000000" pitchFamily="2" charset="2"/>
            <a:buChar char="Ø"/>
          </a:pPr>
          <a:r>
            <a:rPr lang="fr-FR" sz="1600" dirty="0">
              <a:solidFill>
                <a:schemeClr val="accent2">
                  <a:lumMod val="50000"/>
                </a:schemeClr>
              </a:solidFill>
            </a:rPr>
            <a:t>Difficultés pour financer la fin d’un film</a:t>
          </a:r>
        </a:p>
        <a:p>
          <a:pPr>
            <a:buFont typeface="Wingdings" panose="05000000000000000000" pitchFamily="2" charset="2"/>
            <a:buChar char="Ø"/>
          </a:pPr>
          <a:r>
            <a:rPr lang="fr-FR" sz="1600" dirty="0">
              <a:solidFill>
                <a:schemeClr val="accent2">
                  <a:lumMod val="50000"/>
                </a:schemeClr>
              </a:solidFill>
            </a:rPr>
            <a:t>Mise en place d’une procédure de conciliation</a:t>
          </a:r>
        </a:p>
        <a:p>
          <a:pPr>
            <a:buFont typeface="Wingdings" panose="05000000000000000000" pitchFamily="2" charset="2"/>
            <a:buChar char="Ø"/>
          </a:pPr>
          <a:r>
            <a:rPr lang="fr-FR" sz="1600" dirty="0">
              <a:solidFill>
                <a:schemeClr val="accent2">
                  <a:lumMod val="50000"/>
                </a:schemeClr>
              </a:solidFill>
            </a:rPr>
            <a:t>Deux banques prêtes à financer le projet</a:t>
          </a:r>
        </a:p>
        <a:p>
          <a:pPr>
            <a:buFont typeface="Wingdings" panose="05000000000000000000" pitchFamily="2" charset="2"/>
            <a:buChar char="Ø"/>
          </a:pPr>
          <a:endParaRPr lang="fr-FR" sz="1600" dirty="0"/>
        </a:p>
      </dgm:t>
    </dgm:pt>
    <dgm:pt modelId="{EDF05ADF-EE29-4036-925C-A0001C2623FE}" type="parTrans" cxnId="{5CF03BFA-F183-45B4-A91E-D9A1A12D85DF}">
      <dgm:prSet/>
      <dgm:spPr/>
      <dgm:t>
        <a:bodyPr/>
        <a:lstStyle/>
        <a:p>
          <a:endParaRPr lang="fr-FR"/>
        </a:p>
      </dgm:t>
    </dgm:pt>
    <dgm:pt modelId="{45CBFD67-98A8-4F61-BEBA-BC56597C051A}" type="sibTrans" cxnId="{5CF03BFA-F183-45B4-A91E-D9A1A12D85DF}">
      <dgm:prSet/>
      <dgm:spPr/>
      <dgm:t>
        <a:bodyPr/>
        <a:lstStyle/>
        <a:p>
          <a:endParaRPr lang="fr-FR"/>
        </a:p>
      </dgm:t>
    </dgm:pt>
    <dgm:pt modelId="{C89C66AB-A34D-4FE5-9A0F-6EBF63286291}">
      <dgm:prSet phldrT="[Texte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fr-FR" sz="1600" b="1" u="sng" dirty="0">
            <a:solidFill>
              <a:schemeClr val="tx1"/>
            </a:solidFill>
          </a:endParaRPr>
        </a:p>
        <a:p>
          <a:r>
            <a:rPr lang="fr-FR" sz="1600" b="1" u="sng" dirty="0">
              <a:solidFill>
                <a:schemeClr val="tx1"/>
              </a:solidFill>
            </a:rPr>
            <a:t>Problématique</a:t>
          </a:r>
        </a:p>
        <a:p>
          <a:endParaRPr lang="fr-FR" sz="1600" b="1" u="sng" dirty="0">
            <a:solidFill>
              <a:schemeClr val="tx1"/>
            </a:solidFill>
          </a:endParaRPr>
        </a:p>
        <a:p>
          <a:r>
            <a:rPr lang="fr-FR" sz="1600" dirty="0">
              <a:solidFill>
                <a:schemeClr val="accent2">
                  <a:lumMod val="50000"/>
                </a:schemeClr>
              </a:solidFill>
            </a:rPr>
            <a:t>Conforter la position des apporteurs en New Money et leur privilège en cas de redressement ou liquidation judiciaire</a:t>
          </a:r>
        </a:p>
        <a:p>
          <a:endParaRPr lang="fr-FR" sz="1600" dirty="0"/>
        </a:p>
        <a:p>
          <a:endParaRPr lang="fr-FR" sz="1600" dirty="0"/>
        </a:p>
        <a:p>
          <a:endParaRPr lang="fr-FR" sz="1600" dirty="0"/>
        </a:p>
        <a:p>
          <a:endParaRPr lang="fr-FR" sz="1600" dirty="0"/>
        </a:p>
      </dgm:t>
    </dgm:pt>
    <dgm:pt modelId="{59D6A594-EECB-4DD7-B16E-DDF99AFE5FEB}" type="parTrans" cxnId="{6C6573B6-5633-4DB4-B3AA-9750D8E604C1}">
      <dgm:prSet/>
      <dgm:spPr/>
      <dgm:t>
        <a:bodyPr/>
        <a:lstStyle/>
        <a:p>
          <a:endParaRPr lang="fr-FR"/>
        </a:p>
      </dgm:t>
    </dgm:pt>
    <dgm:pt modelId="{21E9FCC0-24B6-4F43-BCA3-B201C2FF9A8F}" type="sibTrans" cxnId="{6C6573B6-5633-4DB4-B3AA-9750D8E604C1}">
      <dgm:prSet/>
      <dgm:spPr/>
      <dgm:t>
        <a:bodyPr/>
        <a:lstStyle/>
        <a:p>
          <a:endParaRPr lang="fr-FR"/>
        </a:p>
      </dgm:t>
    </dgm:pt>
    <dgm:pt modelId="{CD814B7C-E39B-433A-9503-361E3A4317B0}">
      <dgm:prSet phldrT="[Texte]" custT="1"/>
      <dgm:spPr>
        <a:solidFill>
          <a:srgbClr val="ED7D31">
            <a:lumMod val="40000"/>
            <a:lumOff val="6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13792" tIns="113792" rIns="113792" bIns="113792" numCol="1" spcCol="1270" anchor="ctr" anchorCtr="0"/>
        <a:lstStyle/>
        <a:p>
          <a:endParaRPr lang="fr-FR" sz="1600" b="1" u="sng" kern="1200" dirty="0">
            <a:solidFill>
              <a:schemeClr val="tx1"/>
            </a:solidFill>
          </a:endParaRPr>
        </a:p>
        <a:p>
          <a:r>
            <a:rPr lang="fr-FR" sz="1600" b="1" u="sng" kern="1200" dirty="0">
              <a:solidFill>
                <a:schemeClr val="tx1"/>
              </a:solidFill>
            </a:rPr>
            <a:t>Intérêts de la fiducie</a:t>
          </a:r>
        </a:p>
        <a:p>
          <a:r>
            <a:rPr lang="fr-FR" sz="1600" kern="1200" dirty="0">
              <a:solidFill>
                <a:schemeClr val="accent2">
                  <a:lumMod val="50000"/>
                </a:schemeClr>
              </a:solidFill>
            </a:rPr>
            <a:t>Offrir une position d’exclusivité sur la garantie et sans concurrence avec les autres créanciers</a:t>
          </a:r>
        </a:p>
        <a:p>
          <a:r>
            <a:rPr lang="fr-FR" sz="1600" kern="1200" dirty="0">
              <a:solidFill>
                <a:schemeClr val="accent2">
                  <a:lumMod val="50000"/>
                </a:schemeClr>
              </a:solidFill>
            </a:rPr>
            <a:t>Prévoir l’exécution de la garantie dans le cas de l’ouverture d’une procédure collective</a:t>
          </a:r>
        </a:p>
        <a:p>
          <a:endParaRPr lang="fr-FR" sz="1600" b="1" u="sng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  <a:p>
          <a:endParaRPr lang="fr-FR" sz="1600" kern="1200" dirty="0"/>
        </a:p>
        <a:p>
          <a:endParaRPr lang="fr-FR" sz="1600" kern="1200" dirty="0"/>
        </a:p>
        <a:p>
          <a:endParaRPr lang="fr-FR" sz="1600" kern="1200" dirty="0"/>
        </a:p>
      </dgm:t>
    </dgm:pt>
    <dgm:pt modelId="{453E37F6-A3E2-480B-831F-F6F0022CFFC8}" type="parTrans" cxnId="{08F5535C-7B54-4DCB-B78A-7DD94C7FD8BC}">
      <dgm:prSet/>
      <dgm:spPr/>
      <dgm:t>
        <a:bodyPr/>
        <a:lstStyle/>
        <a:p>
          <a:endParaRPr lang="fr-FR"/>
        </a:p>
      </dgm:t>
    </dgm:pt>
    <dgm:pt modelId="{1FE3F2BC-D7C2-4AF0-B890-12701334C552}" type="sibTrans" cxnId="{08F5535C-7B54-4DCB-B78A-7DD94C7FD8BC}">
      <dgm:prSet/>
      <dgm:spPr/>
      <dgm:t>
        <a:bodyPr/>
        <a:lstStyle/>
        <a:p>
          <a:endParaRPr lang="fr-FR"/>
        </a:p>
      </dgm:t>
    </dgm:pt>
    <dgm:pt modelId="{E3A3F67B-E5A9-4AAD-9BF5-5151188A74F8}" type="pres">
      <dgm:prSet presAssocID="{F1C0AB54-D59C-4D81-AE5D-C325ED71E6A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7983DB8-4F6D-455F-90EA-14C897D3A2DC}" type="pres">
      <dgm:prSet presAssocID="{F1C0AB54-D59C-4D81-AE5D-C325ED71E6A5}" presName="matrix" presStyleCnt="0"/>
      <dgm:spPr/>
    </dgm:pt>
    <dgm:pt modelId="{900560DC-506F-423F-BD8C-3377E0B76559}" type="pres">
      <dgm:prSet presAssocID="{F1C0AB54-D59C-4D81-AE5D-C325ED71E6A5}" presName="tile1" presStyleLbl="node1" presStyleIdx="0" presStyleCnt="4" custLinFactNeighborX="0"/>
      <dgm:spPr/>
    </dgm:pt>
    <dgm:pt modelId="{4AF52BA0-C16C-452D-94BA-988F41F8DD77}" type="pres">
      <dgm:prSet presAssocID="{F1C0AB54-D59C-4D81-AE5D-C325ED71E6A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2911DDF-79CD-44DA-A569-A50EC43E28BF}" type="pres">
      <dgm:prSet presAssocID="{F1C0AB54-D59C-4D81-AE5D-C325ED71E6A5}" presName="tile2" presStyleLbl="node1" presStyleIdx="1" presStyleCnt="4"/>
      <dgm:spPr/>
    </dgm:pt>
    <dgm:pt modelId="{3B4392FF-65A8-4386-A803-1DEA4B7F2668}" type="pres">
      <dgm:prSet presAssocID="{F1C0AB54-D59C-4D81-AE5D-C325ED71E6A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D120B5F-A904-4A12-9292-D7EC853D058F}" type="pres">
      <dgm:prSet presAssocID="{F1C0AB54-D59C-4D81-AE5D-C325ED71E6A5}" presName="tile3" presStyleLbl="node1" presStyleIdx="2" presStyleCnt="4"/>
      <dgm:spPr/>
    </dgm:pt>
    <dgm:pt modelId="{4AD02393-DA05-4919-92B1-F53E6FC70897}" type="pres">
      <dgm:prSet presAssocID="{F1C0AB54-D59C-4D81-AE5D-C325ED71E6A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55EEDCE-671D-4FAC-8DAC-AD1032AF63AE}" type="pres">
      <dgm:prSet presAssocID="{F1C0AB54-D59C-4D81-AE5D-C325ED71E6A5}" presName="tile4" presStyleLbl="node1" presStyleIdx="3" presStyleCnt="4" custLinFactNeighborY="0"/>
      <dgm:spPr>
        <a:xfrm rot="5400000">
          <a:off x="4741333" y="2032000"/>
          <a:ext cx="2709333" cy="4064000"/>
        </a:xfrm>
        <a:prstGeom prst="round1Rect">
          <a:avLst/>
        </a:prstGeom>
      </dgm:spPr>
    </dgm:pt>
    <dgm:pt modelId="{4F3CC514-6E8C-43B0-9997-A0891FF650CE}" type="pres">
      <dgm:prSet presAssocID="{F1C0AB54-D59C-4D81-AE5D-C325ED71E6A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A2D6DF3-761A-4B7C-97A2-2BD4425E9F23}" type="pres">
      <dgm:prSet presAssocID="{F1C0AB54-D59C-4D81-AE5D-C325ED71E6A5}" presName="centerTile" presStyleLbl="fgShp" presStyleIdx="0" presStyleCnt="1" custScaleX="192174" custScaleY="56611">
        <dgm:presLayoutVars>
          <dgm:chMax val="0"/>
          <dgm:chPref val="0"/>
        </dgm:presLayoutVars>
      </dgm:prSet>
      <dgm:spPr/>
    </dgm:pt>
  </dgm:ptLst>
  <dgm:cxnLst>
    <dgm:cxn modelId="{A10E5108-A1A8-4318-9FD5-9FF3C2EE66D1}" srcId="{773391E2-9671-4A91-9B3D-A6613A0EB26E}" destId="{EF7CD744-9D92-43FF-BBC7-2C094F917555}" srcOrd="0" destOrd="0" parTransId="{88098BA1-760D-42B3-B2E4-8CA74EB6FA1D}" sibTransId="{4E8CF527-F171-4F9E-A2F0-55CFFF1CC1CF}"/>
    <dgm:cxn modelId="{647ED31C-0833-425B-915B-7CF905496049}" type="presOf" srcId="{EF7CD744-9D92-43FF-BBC7-2C094F917555}" destId="{4AF52BA0-C16C-452D-94BA-988F41F8DD77}" srcOrd="1" destOrd="0" presId="urn:microsoft.com/office/officeart/2005/8/layout/matrix1"/>
    <dgm:cxn modelId="{EA9A203D-DE90-436C-B0F8-D08898193468}" type="presOf" srcId="{CD43B30F-CB68-440D-9025-6FF54FB48A05}" destId="{22911DDF-79CD-44DA-A569-A50EC43E28BF}" srcOrd="0" destOrd="0" presId="urn:microsoft.com/office/officeart/2005/8/layout/matrix1"/>
    <dgm:cxn modelId="{08F5535C-7B54-4DCB-B78A-7DD94C7FD8BC}" srcId="{773391E2-9671-4A91-9B3D-A6613A0EB26E}" destId="{CD814B7C-E39B-433A-9503-361E3A4317B0}" srcOrd="3" destOrd="0" parTransId="{453E37F6-A3E2-480B-831F-F6F0022CFFC8}" sibTransId="{1FE3F2BC-D7C2-4AF0-B890-12701334C552}"/>
    <dgm:cxn modelId="{EC2C375F-11AB-48E0-A685-D986F8281A61}" type="presOf" srcId="{C89C66AB-A34D-4FE5-9A0F-6EBF63286291}" destId="{4AD02393-DA05-4919-92B1-F53E6FC70897}" srcOrd="1" destOrd="0" presId="urn:microsoft.com/office/officeart/2005/8/layout/matrix1"/>
    <dgm:cxn modelId="{596F1E92-0CB3-406A-9394-0B32AF2FC72D}" srcId="{F1C0AB54-D59C-4D81-AE5D-C325ED71E6A5}" destId="{773391E2-9671-4A91-9B3D-A6613A0EB26E}" srcOrd="0" destOrd="0" parTransId="{93838422-1243-43F2-AAAE-236C7181426A}" sibTransId="{2AF486EC-5E5B-46D4-8F5D-11C3725337FD}"/>
    <dgm:cxn modelId="{62890A95-2BC9-4130-B91B-24F9E88CBD21}" type="presOf" srcId="{773391E2-9671-4A91-9B3D-A6613A0EB26E}" destId="{9A2D6DF3-761A-4B7C-97A2-2BD4425E9F23}" srcOrd="0" destOrd="0" presId="urn:microsoft.com/office/officeart/2005/8/layout/matrix1"/>
    <dgm:cxn modelId="{9F896E99-11E4-4015-9556-6B8082E80DD9}" type="presOf" srcId="{CD814B7C-E39B-433A-9503-361E3A4317B0}" destId="{355EEDCE-671D-4FAC-8DAC-AD1032AF63AE}" srcOrd="0" destOrd="0" presId="urn:microsoft.com/office/officeart/2005/8/layout/matrix1"/>
    <dgm:cxn modelId="{6C6573B6-5633-4DB4-B3AA-9750D8E604C1}" srcId="{773391E2-9671-4A91-9B3D-A6613A0EB26E}" destId="{C89C66AB-A34D-4FE5-9A0F-6EBF63286291}" srcOrd="2" destOrd="0" parTransId="{59D6A594-EECB-4DD7-B16E-DDF99AFE5FEB}" sibTransId="{21E9FCC0-24B6-4F43-BCA3-B201C2FF9A8F}"/>
    <dgm:cxn modelId="{D83F37B7-B90E-4DC5-8C02-004316BD7371}" type="presOf" srcId="{EF7CD744-9D92-43FF-BBC7-2C094F917555}" destId="{900560DC-506F-423F-BD8C-3377E0B76559}" srcOrd="0" destOrd="0" presId="urn:microsoft.com/office/officeart/2005/8/layout/matrix1"/>
    <dgm:cxn modelId="{89A1EDCF-7964-4E10-A331-C12DA062BA33}" type="presOf" srcId="{C89C66AB-A34D-4FE5-9A0F-6EBF63286291}" destId="{DD120B5F-A904-4A12-9292-D7EC853D058F}" srcOrd="0" destOrd="0" presId="urn:microsoft.com/office/officeart/2005/8/layout/matrix1"/>
    <dgm:cxn modelId="{919D11E4-BA50-4ED0-A46F-A7E256A3DFEB}" type="presOf" srcId="{CD814B7C-E39B-433A-9503-361E3A4317B0}" destId="{4F3CC514-6E8C-43B0-9997-A0891FF650CE}" srcOrd="1" destOrd="0" presId="urn:microsoft.com/office/officeart/2005/8/layout/matrix1"/>
    <dgm:cxn modelId="{1F7981EB-7CBD-4310-8EF8-E1FD7B877D35}" type="presOf" srcId="{CD43B30F-CB68-440D-9025-6FF54FB48A05}" destId="{3B4392FF-65A8-4386-A803-1DEA4B7F2668}" srcOrd="1" destOrd="0" presId="urn:microsoft.com/office/officeart/2005/8/layout/matrix1"/>
    <dgm:cxn modelId="{A8ED86F0-B5C6-4EAD-91B4-20613F00A085}" type="presOf" srcId="{F1C0AB54-D59C-4D81-AE5D-C325ED71E6A5}" destId="{E3A3F67B-E5A9-4AAD-9BF5-5151188A74F8}" srcOrd="0" destOrd="0" presId="urn:microsoft.com/office/officeart/2005/8/layout/matrix1"/>
    <dgm:cxn modelId="{5CF03BFA-F183-45B4-A91E-D9A1A12D85DF}" srcId="{773391E2-9671-4A91-9B3D-A6613A0EB26E}" destId="{CD43B30F-CB68-440D-9025-6FF54FB48A05}" srcOrd="1" destOrd="0" parTransId="{EDF05ADF-EE29-4036-925C-A0001C2623FE}" sibTransId="{45CBFD67-98A8-4F61-BEBA-BC56597C051A}"/>
    <dgm:cxn modelId="{E8E2D1AA-AAE9-4A94-8CEC-1D9BC8B155AC}" type="presParOf" srcId="{E3A3F67B-E5A9-4AAD-9BF5-5151188A74F8}" destId="{E7983DB8-4F6D-455F-90EA-14C897D3A2DC}" srcOrd="0" destOrd="0" presId="urn:microsoft.com/office/officeart/2005/8/layout/matrix1"/>
    <dgm:cxn modelId="{6E299EF1-04DA-4404-9220-835DF9F9A7E9}" type="presParOf" srcId="{E7983DB8-4F6D-455F-90EA-14C897D3A2DC}" destId="{900560DC-506F-423F-BD8C-3377E0B76559}" srcOrd="0" destOrd="0" presId="urn:microsoft.com/office/officeart/2005/8/layout/matrix1"/>
    <dgm:cxn modelId="{2316431A-BC6B-44E4-AF56-C36E495CFF4E}" type="presParOf" srcId="{E7983DB8-4F6D-455F-90EA-14C897D3A2DC}" destId="{4AF52BA0-C16C-452D-94BA-988F41F8DD77}" srcOrd="1" destOrd="0" presId="urn:microsoft.com/office/officeart/2005/8/layout/matrix1"/>
    <dgm:cxn modelId="{0FF5DCFB-351A-4BE2-B81B-6B97B6CC0803}" type="presParOf" srcId="{E7983DB8-4F6D-455F-90EA-14C897D3A2DC}" destId="{22911DDF-79CD-44DA-A569-A50EC43E28BF}" srcOrd="2" destOrd="0" presId="urn:microsoft.com/office/officeart/2005/8/layout/matrix1"/>
    <dgm:cxn modelId="{61605942-4DB6-466D-8608-69D937E7D468}" type="presParOf" srcId="{E7983DB8-4F6D-455F-90EA-14C897D3A2DC}" destId="{3B4392FF-65A8-4386-A803-1DEA4B7F2668}" srcOrd="3" destOrd="0" presId="urn:microsoft.com/office/officeart/2005/8/layout/matrix1"/>
    <dgm:cxn modelId="{92B30150-A7EB-4975-B109-4E7283DE598A}" type="presParOf" srcId="{E7983DB8-4F6D-455F-90EA-14C897D3A2DC}" destId="{DD120B5F-A904-4A12-9292-D7EC853D058F}" srcOrd="4" destOrd="0" presId="urn:microsoft.com/office/officeart/2005/8/layout/matrix1"/>
    <dgm:cxn modelId="{FCFC283C-066E-44A1-9714-E70E8F9648BB}" type="presParOf" srcId="{E7983DB8-4F6D-455F-90EA-14C897D3A2DC}" destId="{4AD02393-DA05-4919-92B1-F53E6FC70897}" srcOrd="5" destOrd="0" presId="urn:microsoft.com/office/officeart/2005/8/layout/matrix1"/>
    <dgm:cxn modelId="{AE2FF9C8-7305-44A5-9E29-D2457CD3571B}" type="presParOf" srcId="{E7983DB8-4F6D-455F-90EA-14C897D3A2DC}" destId="{355EEDCE-671D-4FAC-8DAC-AD1032AF63AE}" srcOrd="6" destOrd="0" presId="urn:microsoft.com/office/officeart/2005/8/layout/matrix1"/>
    <dgm:cxn modelId="{ED330083-DBF3-4D96-B077-E15115F47BFE}" type="presParOf" srcId="{E7983DB8-4F6D-455F-90EA-14C897D3A2DC}" destId="{4F3CC514-6E8C-43B0-9997-A0891FF650CE}" srcOrd="7" destOrd="0" presId="urn:microsoft.com/office/officeart/2005/8/layout/matrix1"/>
    <dgm:cxn modelId="{DF36DB1D-8114-4082-82D6-1CECBEDBCDC0}" type="presParOf" srcId="{E3A3F67B-E5A9-4AAD-9BF5-5151188A74F8}" destId="{9A2D6DF3-761A-4B7C-97A2-2BD4425E9F2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C0AB54-D59C-4D81-AE5D-C325ED71E6A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73391E2-9671-4A91-9B3D-A6613A0EB26E}">
      <dgm:prSet phldrT="[Texte]" custT="1"/>
      <dgm:spPr>
        <a:solidFill>
          <a:schemeClr val="accent2"/>
        </a:solidFill>
      </dgm:spPr>
      <dgm:t>
        <a:bodyPr/>
        <a:lstStyle/>
        <a:p>
          <a:r>
            <a:rPr lang="fr-FR" sz="3200" dirty="0"/>
            <a:t>Sortie de plan</a:t>
          </a:r>
        </a:p>
      </dgm:t>
    </dgm:pt>
    <dgm:pt modelId="{93838422-1243-43F2-AAAE-236C7181426A}" type="parTrans" cxnId="{596F1E92-0CB3-406A-9394-0B32AF2FC72D}">
      <dgm:prSet/>
      <dgm:spPr/>
      <dgm:t>
        <a:bodyPr/>
        <a:lstStyle/>
        <a:p>
          <a:endParaRPr lang="fr-FR"/>
        </a:p>
      </dgm:t>
    </dgm:pt>
    <dgm:pt modelId="{2AF486EC-5E5B-46D4-8F5D-11C3725337FD}" type="sibTrans" cxnId="{596F1E92-0CB3-406A-9394-0B32AF2FC72D}">
      <dgm:prSet/>
      <dgm:spPr/>
      <dgm:t>
        <a:bodyPr/>
        <a:lstStyle/>
        <a:p>
          <a:endParaRPr lang="fr-FR"/>
        </a:p>
      </dgm:t>
    </dgm:pt>
    <dgm:pt modelId="{EF7CD744-9D92-43FF-BBC7-2C094F917555}">
      <dgm:prSet phldrT="[Texte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r-FR" sz="1600" b="1" u="sng" dirty="0">
              <a:solidFill>
                <a:schemeClr val="tx1"/>
              </a:solidFill>
            </a:rPr>
            <a:t>Secteur d’activité</a:t>
          </a:r>
        </a:p>
        <a:p>
          <a:endParaRPr lang="fr-FR" sz="1600" dirty="0">
            <a:solidFill>
              <a:schemeClr val="accent2">
                <a:lumMod val="50000"/>
              </a:schemeClr>
            </a:solidFill>
          </a:endParaRPr>
        </a:p>
        <a:p>
          <a:r>
            <a:rPr lang="fr-FR" sz="1600" dirty="0">
              <a:solidFill>
                <a:schemeClr val="accent2">
                  <a:lumMod val="50000"/>
                </a:schemeClr>
              </a:solidFill>
            </a:rPr>
            <a:t>Secteur alimentaire</a:t>
          </a:r>
        </a:p>
        <a:p>
          <a:endParaRPr lang="fr-FR" sz="1600" dirty="0"/>
        </a:p>
      </dgm:t>
    </dgm:pt>
    <dgm:pt modelId="{88098BA1-760D-42B3-B2E4-8CA74EB6FA1D}" type="parTrans" cxnId="{A10E5108-A1A8-4318-9FD5-9FF3C2EE66D1}">
      <dgm:prSet/>
      <dgm:spPr/>
      <dgm:t>
        <a:bodyPr/>
        <a:lstStyle/>
        <a:p>
          <a:endParaRPr lang="fr-FR"/>
        </a:p>
      </dgm:t>
    </dgm:pt>
    <dgm:pt modelId="{4E8CF527-F171-4F9E-A2F0-55CFFF1CC1CF}" type="sibTrans" cxnId="{A10E5108-A1A8-4318-9FD5-9FF3C2EE66D1}">
      <dgm:prSet/>
      <dgm:spPr/>
      <dgm:t>
        <a:bodyPr/>
        <a:lstStyle/>
        <a:p>
          <a:endParaRPr lang="fr-FR"/>
        </a:p>
      </dgm:t>
    </dgm:pt>
    <dgm:pt modelId="{CD43B30F-CB68-440D-9025-6FF54FB48A05}">
      <dgm:prSet phldrT="[Texte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fr-FR" sz="1600" b="1" u="sng" dirty="0">
              <a:solidFill>
                <a:schemeClr val="tx1"/>
              </a:solidFill>
            </a:rPr>
            <a:t>Contexte du dossier</a:t>
          </a:r>
        </a:p>
        <a:p>
          <a:pPr>
            <a:buFont typeface="Wingdings" panose="05000000000000000000" pitchFamily="2" charset="2"/>
            <a:buChar char="Ø"/>
          </a:pPr>
          <a:endParaRPr lang="fr-FR" sz="1600" dirty="0">
            <a:solidFill>
              <a:schemeClr val="accent2">
                <a:lumMod val="50000"/>
              </a:schemeClr>
            </a:solidFill>
          </a:endParaRPr>
        </a:p>
        <a:p>
          <a:pPr>
            <a:buFont typeface="Wingdings" panose="05000000000000000000" pitchFamily="2" charset="2"/>
            <a:buChar char="Ø"/>
          </a:pPr>
          <a:r>
            <a:rPr lang="fr-FR" sz="1600" dirty="0">
              <a:solidFill>
                <a:schemeClr val="accent2">
                  <a:lumMod val="50000"/>
                </a:schemeClr>
              </a:solidFill>
            </a:rPr>
            <a:t>Une société en procédure de sauvegarde ou de redressement judiciaire</a:t>
          </a:r>
        </a:p>
        <a:p>
          <a:pPr>
            <a:buFont typeface="Wingdings" panose="05000000000000000000" pitchFamily="2" charset="2"/>
            <a:buChar char="Ø"/>
          </a:pPr>
          <a:r>
            <a:rPr lang="fr-FR" sz="1600" dirty="0">
              <a:solidFill>
                <a:schemeClr val="accent2">
                  <a:lumMod val="50000"/>
                </a:schemeClr>
              </a:solidFill>
            </a:rPr>
            <a:t>Plan de continuation adopté par le Tribunal pour 10 années et en cours d’exécution</a:t>
          </a:r>
        </a:p>
      </dgm:t>
    </dgm:pt>
    <dgm:pt modelId="{EDF05ADF-EE29-4036-925C-A0001C2623FE}" type="parTrans" cxnId="{5CF03BFA-F183-45B4-A91E-D9A1A12D85DF}">
      <dgm:prSet/>
      <dgm:spPr/>
      <dgm:t>
        <a:bodyPr/>
        <a:lstStyle/>
        <a:p>
          <a:endParaRPr lang="fr-FR"/>
        </a:p>
      </dgm:t>
    </dgm:pt>
    <dgm:pt modelId="{45CBFD67-98A8-4F61-BEBA-BC56597C051A}" type="sibTrans" cxnId="{5CF03BFA-F183-45B4-A91E-D9A1A12D85DF}">
      <dgm:prSet/>
      <dgm:spPr/>
      <dgm:t>
        <a:bodyPr/>
        <a:lstStyle/>
        <a:p>
          <a:endParaRPr lang="fr-FR"/>
        </a:p>
      </dgm:t>
    </dgm:pt>
    <dgm:pt modelId="{C89C66AB-A34D-4FE5-9A0F-6EBF63286291}">
      <dgm:prSet phldrT="[Texte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r-FR" sz="1600" b="1" u="sng" dirty="0">
              <a:solidFill>
                <a:schemeClr val="tx1"/>
              </a:solidFill>
            </a:rPr>
            <a:t>Problématique</a:t>
          </a:r>
        </a:p>
        <a:p>
          <a:endParaRPr lang="fr-FR" sz="1600" b="1" u="sng" dirty="0">
            <a:solidFill>
              <a:schemeClr val="tx1"/>
            </a:solidFill>
          </a:endParaRPr>
        </a:p>
        <a:p>
          <a:r>
            <a:rPr lang="fr-FR" sz="1600" dirty="0">
              <a:solidFill>
                <a:schemeClr val="accent2">
                  <a:lumMod val="50000"/>
                </a:schemeClr>
              </a:solidFill>
            </a:rPr>
            <a:t>Comment sortir du plan avant la fin de la période ?</a:t>
          </a:r>
          <a:endParaRPr lang="fr-FR" sz="1600" dirty="0"/>
        </a:p>
        <a:p>
          <a:endParaRPr lang="fr-FR" sz="1600" dirty="0"/>
        </a:p>
        <a:p>
          <a:endParaRPr lang="fr-FR" sz="1600" dirty="0"/>
        </a:p>
        <a:p>
          <a:endParaRPr lang="fr-FR" sz="1600" dirty="0"/>
        </a:p>
      </dgm:t>
    </dgm:pt>
    <dgm:pt modelId="{59D6A594-EECB-4DD7-B16E-DDF99AFE5FEB}" type="parTrans" cxnId="{6C6573B6-5633-4DB4-B3AA-9750D8E604C1}">
      <dgm:prSet/>
      <dgm:spPr/>
      <dgm:t>
        <a:bodyPr/>
        <a:lstStyle/>
        <a:p>
          <a:endParaRPr lang="fr-FR"/>
        </a:p>
      </dgm:t>
    </dgm:pt>
    <dgm:pt modelId="{21E9FCC0-24B6-4F43-BCA3-B201C2FF9A8F}" type="sibTrans" cxnId="{6C6573B6-5633-4DB4-B3AA-9750D8E604C1}">
      <dgm:prSet/>
      <dgm:spPr/>
      <dgm:t>
        <a:bodyPr/>
        <a:lstStyle/>
        <a:p>
          <a:endParaRPr lang="fr-FR"/>
        </a:p>
      </dgm:t>
    </dgm:pt>
    <dgm:pt modelId="{CD814B7C-E39B-433A-9503-361E3A4317B0}">
      <dgm:prSet phldrT="[Texte]" custT="1"/>
      <dgm:spPr>
        <a:solidFill>
          <a:srgbClr val="ED7D31">
            <a:lumMod val="40000"/>
            <a:lumOff val="6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13792" tIns="113792" rIns="113792" bIns="113792" numCol="1" spcCol="1270" anchor="ctr" anchorCtr="0"/>
        <a:lstStyle/>
        <a:p>
          <a:endParaRPr lang="fr-FR" sz="1600" b="1" u="sng" kern="1200" dirty="0">
            <a:solidFill>
              <a:schemeClr val="tx1"/>
            </a:solidFill>
          </a:endParaRPr>
        </a:p>
        <a:p>
          <a:endParaRPr lang="fr-FR" sz="1600" b="1" u="sng" kern="1200" dirty="0">
            <a:solidFill>
              <a:schemeClr val="tx1"/>
            </a:solidFill>
          </a:endParaRPr>
        </a:p>
        <a:p>
          <a:endParaRPr lang="fr-FR" sz="1600" b="1" u="sng" kern="1200" dirty="0">
            <a:solidFill>
              <a:schemeClr val="tx1"/>
            </a:solidFill>
          </a:endParaRPr>
        </a:p>
        <a:p>
          <a:endParaRPr lang="fr-FR" sz="1600" b="1" u="sng" kern="1200" dirty="0">
            <a:solidFill>
              <a:schemeClr val="tx1"/>
            </a:solidFill>
          </a:endParaRPr>
        </a:p>
        <a:p>
          <a:r>
            <a:rPr lang="fr-FR" sz="1600" b="1" u="sng" kern="1200" dirty="0">
              <a:solidFill>
                <a:schemeClr val="tx1"/>
              </a:solidFill>
            </a:rPr>
            <a:t>Intérêt de la fiducie</a:t>
          </a:r>
        </a:p>
        <a:p>
          <a:r>
            <a:rPr lang="fr-FR" sz="1600" kern="1200" dirty="0">
              <a:solidFill>
                <a:schemeClr val="accent2">
                  <a:lumMod val="50000"/>
                </a:schemeClr>
              </a:solidFill>
            </a:rPr>
            <a:t>Sanctuariser les moyens d’apurement complet du plan</a:t>
          </a:r>
        </a:p>
        <a:p>
          <a:r>
            <a:rPr lang="fr-FR" sz="1600" kern="1200" dirty="0">
              <a:solidFill>
                <a:schemeClr val="accent2">
                  <a:lumMod val="50000"/>
                </a:schemeClr>
              </a:solidFill>
            </a:rPr>
            <a:t>Déconnexion avec les aléas liés à l’activité du débiteur</a:t>
          </a:r>
        </a:p>
        <a:p>
          <a:endParaRPr lang="fr-FR" sz="1600" kern="1200" dirty="0">
            <a:solidFill>
              <a:schemeClr val="accent2">
                <a:lumMod val="50000"/>
              </a:schemeClr>
            </a:solidFill>
          </a:endParaRPr>
        </a:p>
        <a:p>
          <a:endParaRPr lang="fr-FR" sz="1600" kern="1200" dirty="0">
            <a:solidFill>
              <a:schemeClr val="accent2">
                <a:lumMod val="50000"/>
              </a:schemeClr>
            </a:solidFill>
          </a:endParaRPr>
        </a:p>
        <a:p>
          <a:endParaRPr lang="fr-FR" sz="1600" b="1" u="sng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  <a:p>
          <a:endParaRPr lang="fr-FR" sz="1600" kern="1200" dirty="0"/>
        </a:p>
        <a:p>
          <a:endParaRPr lang="fr-FR" sz="1600" kern="1200" dirty="0"/>
        </a:p>
        <a:p>
          <a:endParaRPr lang="fr-FR" sz="1600" kern="1200" dirty="0"/>
        </a:p>
      </dgm:t>
    </dgm:pt>
    <dgm:pt modelId="{453E37F6-A3E2-480B-831F-F6F0022CFFC8}" type="parTrans" cxnId="{08F5535C-7B54-4DCB-B78A-7DD94C7FD8BC}">
      <dgm:prSet/>
      <dgm:spPr/>
      <dgm:t>
        <a:bodyPr/>
        <a:lstStyle/>
        <a:p>
          <a:endParaRPr lang="fr-FR"/>
        </a:p>
      </dgm:t>
    </dgm:pt>
    <dgm:pt modelId="{1FE3F2BC-D7C2-4AF0-B890-12701334C552}" type="sibTrans" cxnId="{08F5535C-7B54-4DCB-B78A-7DD94C7FD8BC}">
      <dgm:prSet/>
      <dgm:spPr/>
      <dgm:t>
        <a:bodyPr/>
        <a:lstStyle/>
        <a:p>
          <a:endParaRPr lang="fr-FR"/>
        </a:p>
      </dgm:t>
    </dgm:pt>
    <dgm:pt modelId="{E3A3F67B-E5A9-4AAD-9BF5-5151188A74F8}" type="pres">
      <dgm:prSet presAssocID="{F1C0AB54-D59C-4D81-AE5D-C325ED71E6A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7983DB8-4F6D-455F-90EA-14C897D3A2DC}" type="pres">
      <dgm:prSet presAssocID="{F1C0AB54-D59C-4D81-AE5D-C325ED71E6A5}" presName="matrix" presStyleCnt="0"/>
      <dgm:spPr/>
    </dgm:pt>
    <dgm:pt modelId="{900560DC-506F-423F-BD8C-3377E0B76559}" type="pres">
      <dgm:prSet presAssocID="{F1C0AB54-D59C-4D81-AE5D-C325ED71E6A5}" presName="tile1" presStyleLbl="node1" presStyleIdx="0" presStyleCnt="4" custLinFactNeighborX="0"/>
      <dgm:spPr/>
    </dgm:pt>
    <dgm:pt modelId="{4AF52BA0-C16C-452D-94BA-988F41F8DD77}" type="pres">
      <dgm:prSet presAssocID="{F1C0AB54-D59C-4D81-AE5D-C325ED71E6A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2911DDF-79CD-44DA-A569-A50EC43E28BF}" type="pres">
      <dgm:prSet presAssocID="{F1C0AB54-D59C-4D81-AE5D-C325ED71E6A5}" presName="tile2" presStyleLbl="node1" presStyleIdx="1" presStyleCnt="4"/>
      <dgm:spPr/>
    </dgm:pt>
    <dgm:pt modelId="{3B4392FF-65A8-4386-A803-1DEA4B7F2668}" type="pres">
      <dgm:prSet presAssocID="{F1C0AB54-D59C-4D81-AE5D-C325ED71E6A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D120B5F-A904-4A12-9292-D7EC853D058F}" type="pres">
      <dgm:prSet presAssocID="{F1C0AB54-D59C-4D81-AE5D-C325ED71E6A5}" presName="tile3" presStyleLbl="node1" presStyleIdx="2" presStyleCnt="4"/>
      <dgm:spPr/>
    </dgm:pt>
    <dgm:pt modelId="{4AD02393-DA05-4919-92B1-F53E6FC70897}" type="pres">
      <dgm:prSet presAssocID="{F1C0AB54-D59C-4D81-AE5D-C325ED71E6A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55EEDCE-671D-4FAC-8DAC-AD1032AF63AE}" type="pres">
      <dgm:prSet presAssocID="{F1C0AB54-D59C-4D81-AE5D-C325ED71E6A5}" presName="tile4" presStyleLbl="node1" presStyleIdx="3" presStyleCnt="4" custLinFactNeighborY="0"/>
      <dgm:spPr>
        <a:xfrm rot="5400000">
          <a:off x="4741333" y="2032000"/>
          <a:ext cx="2709333" cy="4064000"/>
        </a:xfrm>
        <a:prstGeom prst="round1Rect">
          <a:avLst/>
        </a:prstGeom>
      </dgm:spPr>
    </dgm:pt>
    <dgm:pt modelId="{4F3CC514-6E8C-43B0-9997-A0891FF650CE}" type="pres">
      <dgm:prSet presAssocID="{F1C0AB54-D59C-4D81-AE5D-C325ED71E6A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A2D6DF3-761A-4B7C-97A2-2BD4425E9F23}" type="pres">
      <dgm:prSet presAssocID="{F1C0AB54-D59C-4D81-AE5D-C325ED71E6A5}" presName="centerTile" presStyleLbl="fgShp" presStyleIdx="0" presStyleCnt="1" custScaleX="192174" custScaleY="56611">
        <dgm:presLayoutVars>
          <dgm:chMax val="0"/>
          <dgm:chPref val="0"/>
        </dgm:presLayoutVars>
      </dgm:prSet>
      <dgm:spPr/>
    </dgm:pt>
  </dgm:ptLst>
  <dgm:cxnLst>
    <dgm:cxn modelId="{A10E5108-A1A8-4318-9FD5-9FF3C2EE66D1}" srcId="{773391E2-9671-4A91-9B3D-A6613A0EB26E}" destId="{EF7CD744-9D92-43FF-BBC7-2C094F917555}" srcOrd="0" destOrd="0" parTransId="{88098BA1-760D-42B3-B2E4-8CA74EB6FA1D}" sibTransId="{4E8CF527-F171-4F9E-A2F0-55CFFF1CC1CF}"/>
    <dgm:cxn modelId="{647ED31C-0833-425B-915B-7CF905496049}" type="presOf" srcId="{EF7CD744-9D92-43FF-BBC7-2C094F917555}" destId="{4AF52BA0-C16C-452D-94BA-988F41F8DD77}" srcOrd="1" destOrd="0" presId="urn:microsoft.com/office/officeart/2005/8/layout/matrix1"/>
    <dgm:cxn modelId="{EA9A203D-DE90-436C-B0F8-D08898193468}" type="presOf" srcId="{CD43B30F-CB68-440D-9025-6FF54FB48A05}" destId="{22911DDF-79CD-44DA-A569-A50EC43E28BF}" srcOrd="0" destOrd="0" presId="urn:microsoft.com/office/officeart/2005/8/layout/matrix1"/>
    <dgm:cxn modelId="{08F5535C-7B54-4DCB-B78A-7DD94C7FD8BC}" srcId="{773391E2-9671-4A91-9B3D-A6613A0EB26E}" destId="{CD814B7C-E39B-433A-9503-361E3A4317B0}" srcOrd="3" destOrd="0" parTransId="{453E37F6-A3E2-480B-831F-F6F0022CFFC8}" sibTransId="{1FE3F2BC-D7C2-4AF0-B890-12701334C552}"/>
    <dgm:cxn modelId="{EC2C375F-11AB-48E0-A685-D986F8281A61}" type="presOf" srcId="{C89C66AB-A34D-4FE5-9A0F-6EBF63286291}" destId="{4AD02393-DA05-4919-92B1-F53E6FC70897}" srcOrd="1" destOrd="0" presId="urn:microsoft.com/office/officeart/2005/8/layout/matrix1"/>
    <dgm:cxn modelId="{596F1E92-0CB3-406A-9394-0B32AF2FC72D}" srcId="{F1C0AB54-D59C-4D81-AE5D-C325ED71E6A5}" destId="{773391E2-9671-4A91-9B3D-A6613A0EB26E}" srcOrd="0" destOrd="0" parTransId="{93838422-1243-43F2-AAAE-236C7181426A}" sibTransId="{2AF486EC-5E5B-46D4-8F5D-11C3725337FD}"/>
    <dgm:cxn modelId="{62890A95-2BC9-4130-B91B-24F9E88CBD21}" type="presOf" srcId="{773391E2-9671-4A91-9B3D-A6613A0EB26E}" destId="{9A2D6DF3-761A-4B7C-97A2-2BD4425E9F23}" srcOrd="0" destOrd="0" presId="urn:microsoft.com/office/officeart/2005/8/layout/matrix1"/>
    <dgm:cxn modelId="{9F896E99-11E4-4015-9556-6B8082E80DD9}" type="presOf" srcId="{CD814B7C-E39B-433A-9503-361E3A4317B0}" destId="{355EEDCE-671D-4FAC-8DAC-AD1032AF63AE}" srcOrd="0" destOrd="0" presId="urn:microsoft.com/office/officeart/2005/8/layout/matrix1"/>
    <dgm:cxn modelId="{6C6573B6-5633-4DB4-B3AA-9750D8E604C1}" srcId="{773391E2-9671-4A91-9B3D-A6613A0EB26E}" destId="{C89C66AB-A34D-4FE5-9A0F-6EBF63286291}" srcOrd="2" destOrd="0" parTransId="{59D6A594-EECB-4DD7-B16E-DDF99AFE5FEB}" sibTransId="{21E9FCC0-24B6-4F43-BCA3-B201C2FF9A8F}"/>
    <dgm:cxn modelId="{D83F37B7-B90E-4DC5-8C02-004316BD7371}" type="presOf" srcId="{EF7CD744-9D92-43FF-BBC7-2C094F917555}" destId="{900560DC-506F-423F-BD8C-3377E0B76559}" srcOrd="0" destOrd="0" presId="urn:microsoft.com/office/officeart/2005/8/layout/matrix1"/>
    <dgm:cxn modelId="{89A1EDCF-7964-4E10-A331-C12DA062BA33}" type="presOf" srcId="{C89C66AB-A34D-4FE5-9A0F-6EBF63286291}" destId="{DD120B5F-A904-4A12-9292-D7EC853D058F}" srcOrd="0" destOrd="0" presId="urn:microsoft.com/office/officeart/2005/8/layout/matrix1"/>
    <dgm:cxn modelId="{919D11E4-BA50-4ED0-A46F-A7E256A3DFEB}" type="presOf" srcId="{CD814B7C-E39B-433A-9503-361E3A4317B0}" destId="{4F3CC514-6E8C-43B0-9997-A0891FF650CE}" srcOrd="1" destOrd="0" presId="urn:microsoft.com/office/officeart/2005/8/layout/matrix1"/>
    <dgm:cxn modelId="{1F7981EB-7CBD-4310-8EF8-E1FD7B877D35}" type="presOf" srcId="{CD43B30F-CB68-440D-9025-6FF54FB48A05}" destId="{3B4392FF-65A8-4386-A803-1DEA4B7F2668}" srcOrd="1" destOrd="0" presId="urn:microsoft.com/office/officeart/2005/8/layout/matrix1"/>
    <dgm:cxn modelId="{A8ED86F0-B5C6-4EAD-91B4-20613F00A085}" type="presOf" srcId="{F1C0AB54-D59C-4D81-AE5D-C325ED71E6A5}" destId="{E3A3F67B-E5A9-4AAD-9BF5-5151188A74F8}" srcOrd="0" destOrd="0" presId="urn:microsoft.com/office/officeart/2005/8/layout/matrix1"/>
    <dgm:cxn modelId="{5CF03BFA-F183-45B4-A91E-D9A1A12D85DF}" srcId="{773391E2-9671-4A91-9B3D-A6613A0EB26E}" destId="{CD43B30F-CB68-440D-9025-6FF54FB48A05}" srcOrd="1" destOrd="0" parTransId="{EDF05ADF-EE29-4036-925C-A0001C2623FE}" sibTransId="{45CBFD67-98A8-4F61-BEBA-BC56597C051A}"/>
    <dgm:cxn modelId="{E8E2D1AA-AAE9-4A94-8CEC-1D9BC8B155AC}" type="presParOf" srcId="{E3A3F67B-E5A9-4AAD-9BF5-5151188A74F8}" destId="{E7983DB8-4F6D-455F-90EA-14C897D3A2DC}" srcOrd="0" destOrd="0" presId="urn:microsoft.com/office/officeart/2005/8/layout/matrix1"/>
    <dgm:cxn modelId="{6E299EF1-04DA-4404-9220-835DF9F9A7E9}" type="presParOf" srcId="{E7983DB8-4F6D-455F-90EA-14C897D3A2DC}" destId="{900560DC-506F-423F-BD8C-3377E0B76559}" srcOrd="0" destOrd="0" presId="urn:microsoft.com/office/officeart/2005/8/layout/matrix1"/>
    <dgm:cxn modelId="{2316431A-BC6B-44E4-AF56-C36E495CFF4E}" type="presParOf" srcId="{E7983DB8-4F6D-455F-90EA-14C897D3A2DC}" destId="{4AF52BA0-C16C-452D-94BA-988F41F8DD77}" srcOrd="1" destOrd="0" presId="urn:microsoft.com/office/officeart/2005/8/layout/matrix1"/>
    <dgm:cxn modelId="{0FF5DCFB-351A-4BE2-B81B-6B97B6CC0803}" type="presParOf" srcId="{E7983DB8-4F6D-455F-90EA-14C897D3A2DC}" destId="{22911DDF-79CD-44DA-A569-A50EC43E28BF}" srcOrd="2" destOrd="0" presId="urn:microsoft.com/office/officeart/2005/8/layout/matrix1"/>
    <dgm:cxn modelId="{61605942-4DB6-466D-8608-69D937E7D468}" type="presParOf" srcId="{E7983DB8-4F6D-455F-90EA-14C897D3A2DC}" destId="{3B4392FF-65A8-4386-A803-1DEA4B7F2668}" srcOrd="3" destOrd="0" presId="urn:microsoft.com/office/officeart/2005/8/layout/matrix1"/>
    <dgm:cxn modelId="{92B30150-A7EB-4975-B109-4E7283DE598A}" type="presParOf" srcId="{E7983DB8-4F6D-455F-90EA-14C897D3A2DC}" destId="{DD120B5F-A904-4A12-9292-D7EC853D058F}" srcOrd="4" destOrd="0" presId="urn:microsoft.com/office/officeart/2005/8/layout/matrix1"/>
    <dgm:cxn modelId="{FCFC283C-066E-44A1-9714-E70E8F9648BB}" type="presParOf" srcId="{E7983DB8-4F6D-455F-90EA-14C897D3A2DC}" destId="{4AD02393-DA05-4919-92B1-F53E6FC70897}" srcOrd="5" destOrd="0" presId="urn:microsoft.com/office/officeart/2005/8/layout/matrix1"/>
    <dgm:cxn modelId="{AE2FF9C8-7305-44A5-9E29-D2457CD3571B}" type="presParOf" srcId="{E7983DB8-4F6D-455F-90EA-14C897D3A2DC}" destId="{355EEDCE-671D-4FAC-8DAC-AD1032AF63AE}" srcOrd="6" destOrd="0" presId="urn:microsoft.com/office/officeart/2005/8/layout/matrix1"/>
    <dgm:cxn modelId="{ED330083-DBF3-4D96-B077-E15115F47BFE}" type="presParOf" srcId="{E7983DB8-4F6D-455F-90EA-14C897D3A2DC}" destId="{4F3CC514-6E8C-43B0-9997-A0891FF650CE}" srcOrd="7" destOrd="0" presId="urn:microsoft.com/office/officeart/2005/8/layout/matrix1"/>
    <dgm:cxn modelId="{DF36DB1D-8114-4082-82D6-1CECBEDBCDC0}" type="presParOf" srcId="{E3A3F67B-E5A9-4AAD-9BF5-5151188A74F8}" destId="{9A2D6DF3-761A-4B7C-97A2-2BD4425E9F2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C0AB54-D59C-4D81-AE5D-C325ED71E6A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73391E2-9671-4A91-9B3D-A6613A0EB26E}">
      <dgm:prSet phldrT="[Texte]" custT="1"/>
      <dgm:spPr>
        <a:solidFill>
          <a:schemeClr val="accent2"/>
        </a:solidFill>
      </dgm:spPr>
      <dgm:t>
        <a:bodyPr/>
        <a:lstStyle/>
        <a:p>
          <a:r>
            <a:rPr lang="fr-FR" sz="3400" dirty="0"/>
            <a:t>Emprunt obligataire</a:t>
          </a:r>
        </a:p>
      </dgm:t>
    </dgm:pt>
    <dgm:pt modelId="{93838422-1243-43F2-AAAE-236C7181426A}" type="parTrans" cxnId="{596F1E92-0CB3-406A-9394-0B32AF2FC72D}">
      <dgm:prSet/>
      <dgm:spPr/>
      <dgm:t>
        <a:bodyPr/>
        <a:lstStyle/>
        <a:p>
          <a:endParaRPr lang="fr-FR"/>
        </a:p>
      </dgm:t>
    </dgm:pt>
    <dgm:pt modelId="{2AF486EC-5E5B-46D4-8F5D-11C3725337FD}" type="sibTrans" cxnId="{596F1E92-0CB3-406A-9394-0B32AF2FC72D}">
      <dgm:prSet/>
      <dgm:spPr/>
      <dgm:t>
        <a:bodyPr/>
        <a:lstStyle/>
        <a:p>
          <a:endParaRPr lang="fr-FR"/>
        </a:p>
      </dgm:t>
    </dgm:pt>
    <dgm:pt modelId="{EF7CD744-9D92-43FF-BBC7-2C094F917555}">
      <dgm:prSet phldrT="[Texte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r-FR" sz="1600" b="1" u="sng" dirty="0">
              <a:solidFill>
                <a:schemeClr val="tx1"/>
              </a:solidFill>
            </a:rPr>
            <a:t>Secteur d’activité</a:t>
          </a:r>
        </a:p>
        <a:p>
          <a:endParaRPr lang="fr-FR" sz="1600" dirty="0">
            <a:solidFill>
              <a:schemeClr val="accent2">
                <a:lumMod val="50000"/>
              </a:schemeClr>
            </a:solidFill>
          </a:endParaRPr>
        </a:p>
        <a:p>
          <a:r>
            <a:rPr lang="fr-FR" sz="1600" dirty="0">
              <a:solidFill>
                <a:schemeClr val="accent2">
                  <a:lumMod val="50000"/>
                </a:schemeClr>
              </a:solidFill>
            </a:rPr>
            <a:t>Promotion immobilière</a:t>
          </a:r>
        </a:p>
        <a:p>
          <a:endParaRPr lang="fr-FR" sz="1600" dirty="0"/>
        </a:p>
      </dgm:t>
    </dgm:pt>
    <dgm:pt modelId="{88098BA1-760D-42B3-B2E4-8CA74EB6FA1D}" type="parTrans" cxnId="{A10E5108-A1A8-4318-9FD5-9FF3C2EE66D1}">
      <dgm:prSet/>
      <dgm:spPr/>
      <dgm:t>
        <a:bodyPr/>
        <a:lstStyle/>
        <a:p>
          <a:endParaRPr lang="fr-FR"/>
        </a:p>
      </dgm:t>
    </dgm:pt>
    <dgm:pt modelId="{4E8CF527-F171-4F9E-A2F0-55CFFF1CC1CF}" type="sibTrans" cxnId="{A10E5108-A1A8-4318-9FD5-9FF3C2EE66D1}">
      <dgm:prSet/>
      <dgm:spPr/>
      <dgm:t>
        <a:bodyPr/>
        <a:lstStyle/>
        <a:p>
          <a:endParaRPr lang="fr-FR"/>
        </a:p>
      </dgm:t>
    </dgm:pt>
    <dgm:pt modelId="{CD43B30F-CB68-440D-9025-6FF54FB48A05}">
      <dgm:prSet phldrT="[Texte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fr-FR" sz="1600" b="1" u="sng" dirty="0">
              <a:solidFill>
                <a:schemeClr val="tx1"/>
              </a:solidFill>
            </a:rPr>
            <a:t>Contexte du dossier</a:t>
          </a:r>
        </a:p>
        <a:p>
          <a:pPr>
            <a:buFont typeface="Wingdings" panose="05000000000000000000" pitchFamily="2" charset="2"/>
            <a:buChar char="Ø"/>
          </a:pPr>
          <a:endParaRPr lang="fr-FR" sz="1600" dirty="0">
            <a:solidFill>
              <a:schemeClr val="accent2">
                <a:lumMod val="50000"/>
              </a:schemeClr>
            </a:solidFill>
          </a:endParaRPr>
        </a:p>
        <a:p>
          <a:pPr>
            <a:buFont typeface="Wingdings" panose="05000000000000000000" pitchFamily="2" charset="2"/>
            <a:buChar char="Ø"/>
          </a:pPr>
          <a:r>
            <a:rPr lang="fr-FR" sz="1600" dirty="0">
              <a:solidFill>
                <a:schemeClr val="accent2">
                  <a:lumMod val="50000"/>
                </a:schemeClr>
              </a:solidFill>
            </a:rPr>
            <a:t>Une foncière familiale</a:t>
          </a:r>
        </a:p>
        <a:p>
          <a:pPr>
            <a:buFont typeface="Wingdings" panose="05000000000000000000" pitchFamily="2" charset="2"/>
            <a:buChar char="Ø"/>
          </a:pPr>
          <a:r>
            <a:rPr lang="fr-FR" sz="1600" dirty="0">
              <a:solidFill>
                <a:schemeClr val="accent2">
                  <a:lumMod val="50000"/>
                </a:schemeClr>
              </a:solidFill>
            </a:rPr>
            <a:t>Volonté de réaliser plusieurs promotions immobilières</a:t>
          </a:r>
        </a:p>
      </dgm:t>
    </dgm:pt>
    <dgm:pt modelId="{EDF05ADF-EE29-4036-925C-A0001C2623FE}" type="parTrans" cxnId="{5CF03BFA-F183-45B4-A91E-D9A1A12D85DF}">
      <dgm:prSet/>
      <dgm:spPr/>
      <dgm:t>
        <a:bodyPr/>
        <a:lstStyle/>
        <a:p>
          <a:endParaRPr lang="fr-FR"/>
        </a:p>
      </dgm:t>
    </dgm:pt>
    <dgm:pt modelId="{45CBFD67-98A8-4F61-BEBA-BC56597C051A}" type="sibTrans" cxnId="{5CF03BFA-F183-45B4-A91E-D9A1A12D85DF}">
      <dgm:prSet/>
      <dgm:spPr/>
      <dgm:t>
        <a:bodyPr/>
        <a:lstStyle/>
        <a:p>
          <a:endParaRPr lang="fr-FR"/>
        </a:p>
      </dgm:t>
    </dgm:pt>
    <dgm:pt modelId="{C89C66AB-A34D-4FE5-9A0F-6EBF63286291}">
      <dgm:prSet phldrT="[Texte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r-FR" sz="1600" b="1" u="sng" dirty="0">
              <a:solidFill>
                <a:schemeClr val="tx1"/>
              </a:solidFill>
            </a:rPr>
            <a:t>Problématique</a:t>
          </a:r>
        </a:p>
        <a:p>
          <a:endParaRPr lang="fr-FR" sz="1600" b="1" u="sng" dirty="0">
            <a:solidFill>
              <a:schemeClr val="tx1"/>
            </a:solidFill>
          </a:endParaRPr>
        </a:p>
        <a:p>
          <a:r>
            <a:rPr lang="fr-FR" sz="1600" dirty="0">
              <a:solidFill>
                <a:schemeClr val="accent2">
                  <a:lumMod val="50000"/>
                </a:schemeClr>
              </a:solidFill>
            </a:rPr>
            <a:t>Comment financer la croissance / le développement du portefeuille immobilier par le biais de la fiducie ?</a:t>
          </a:r>
          <a:endParaRPr lang="fr-FR" sz="1600" dirty="0"/>
        </a:p>
        <a:p>
          <a:endParaRPr lang="fr-FR" sz="1600" dirty="0"/>
        </a:p>
        <a:p>
          <a:endParaRPr lang="fr-FR" sz="1600" dirty="0"/>
        </a:p>
      </dgm:t>
    </dgm:pt>
    <dgm:pt modelId="{59D6A594-EECB-4DD7-B16E-DDF99AFE5FEB}" type="parTrans" cxnId="{6C6573B6-5633-4DB4-B3AA-9750D8E604C1}">
      <dgm:prSet/>
      <dgm:spPr/>
      <dgm:t>
        <a:bodyPr/>
        <a:lstStyle/>
        <a:p>
          <a:endParaRPr lang="fr-FR"/>
        </a:p>
      </dgm:t>
    </dgm:pt>
    <dgm:pt modelId="{21E9FCC0-24B6-4F43-BCA3-B201C2FF9A8F}" type="sibTrans" cxnId="{6C6573B6-5633-4DB4-B3AA-9750D8E604C1}">
      <dgm:prSet/>
      <dgm:spPr/>
      <dgm:t>
        <a:bodyPr/>
        <a:lstStyle/>
        <a:p>
          <a:endParaRPr lang="fr-FR"/>
        </a:p>
      </dgm:t>
    </dgm:pt>
    <dgm:pt modelId="{CD814B7C-E39B-433A-9503-361E3A4317B0}">
      <dgm:prSet phldrT="[Texte]" custT="1"/>
      <dgm:spPr>
        <a:solidFill>
          <a:srgbClr val="ED7D31">
            <a:lumMod val="40000"/>
            <a:lumOff val="6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13792" tIns="113792" rIns="113792" bIns="113792" numCol="1" spcCol="1270" anchor="ctr" anchorCtr="0"/>
        <a:lstStyle/>
        <a:p>
          <a:endParaRPr lang="fr-FR" sz="1600" b="1" u="sng" kern="1200" dirty="0">
            <a:solidFill>
              <a:schemeClr val="tx1"/>
            </a:solidFill>
          </a:endParaRPr>
        </a:p>
        <a:p>
          <a:endParaRPr lang="fr-FR" sz="1600" b="1" u="sng" kern="1200" dirty="0">
            <a:solidFill>
              <a:schemeClr val="tx1"/>
            </a:solidFill>
          </a:endParaRPr>
        </a:p>
        <a:p>
          <a:endParaRPr lang="fr-FR" sz="1600" b="1" u="sng" kern="1200" dirty="0">
            <a:solidFill>
              <a:schemeClr val="tx1"/>
            </a:solidFill>
          </a:endParaRPr>
        </a:p>
        <a:p>
          <a:endParaRPr lang="fr-FR" sz="1600" b="1" u="sng" kern="1200" dirty="0">
            <a:solidFill>
              <a:schemeClr val="tx1"/>
            </a:solidFill>
          </a:endParaRPr>
        </a:p>
        <a:p>
          <a:r>
            <a:rPr lang="fr-FR" sz="1600" b="1" u="sng" kern="1200" dirty="0">
              <a:solidFill>
                <a:schemeClr val="tx1"/>
              </a:solidFill>
            </a:rPr>
            <a:t>Intérêt de la fiducie</a:t>
          </a:r>
        </a:p>
        <a:p>
          <a:endParaRPr lang="fr-FR" sz="1600" b="1" u="sng" kern="1200" dirty="0">
            <a:solidFill>
              <a:schemeClr val="tx1"/>
            </a:solidFill>
          </a:endParaRPr>
        </a:p>
        <a:p>
          <a:r>
            <a:rPr lang="fr-FR" sz="1600" kern="1200" dirty="0">
              <a:solidFill>
                <a:schemeClr val="accent2">
                  <a:lumMod val="50000"/>
                </a:schemeClr>
              </a:solidFill>
            </a:rPr>
            <a:t>Mobilisation du patrimoine immobilier permettant une densification des ressources stables sans effet dilutif</a:t>
          </a:r>
        </a:p>
        <a:p>
          <a:r>
            <a:rPr lang="fr-FR" sz="1600" kern="1200" dirty="0">
              <a:solidFill>
                <a:schemeClr val="accent2">
                  <a:lumMod val="50000"/>
                </a:schemeClr>
              </a:solidFill>
            </a:rPr>
            <a:t>(Dette obligataire In Fine sur 6 ans)</a:t>
          </a:r>
        </a:p>
        <a:p>
          <a:endParaRPr lang="fr-FR" sz="1600" kern="1200" dirty="0">
            <a:solidFill>
              <a:schemeClr val="accent2">
                <a:lumMod val="50000"/>
              </a:schemeClr>
            </a:solidFill>
          </a:endParaRPr>
        </a:p>
        <a:p>
          <a:endParaRPr lang="fr-FR" sz="1600" kern="1200" dirty="0">
            <a:solidFill>
              <a:schemeClr val="accent2">
                <a:lumMod val="50000"/>
              </a:schemeClr>
            </a:solidFill>
          </a:endParaRPr>
        </a:p>
        <a:p>
          <a:endParaRPr lang="fr-FR" sz="1600" b="1" u="sng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  <a:p>
          <a:endParaRPr lang="fr-FR" sz="1600" kern="1200" dirty="0"/>
        </a:p>
        <a:p>
          <a:endParaRPr lang="fr-FR" sz="1600" kern="1200" dirty="0"/>
        </a:p>
        <a:p>
          <a:endParaRPr lang="fr-FR" sz="1600" kern="1200" dirty="0"/>
        </a:p>
      </dgm:t>
    </dgm:pt>
    <dgm:pt modelId="{453E37F6-A3E2-480B-831F-F6F0022CFFC8}" type="parTrans" cxnId="{08F5535C-7B54-4DCB-B78A-7DD94C7FD8BC}">
      <dgm:prSet/>
      <dgm:spPr/>
      <dgm:t>
        <a:bodyPr/>
        <a:lstStyle/>
        <a:p>
          <a:endParaRPr lang="fr-FR"/>
        </a:p>
      </dgm:t>
    </dgm:pt>
    <dgm:pt modelId="{1FE3F2BC-D7C2-4AF0-B890-12701334C552}" type="sibTrans" cxnId="{08F5535C-7B54-4DCB-B78A-7DD94C7FD8BC}">
      <dgm:prSet/>
      <dgm:spPr/>
      <dgm:t>
        <a:bodyPr/>
        <a:lstStyle/>
        <a:p>
          <a:endParaRPr lang="fr-FR"/>
        </a:p>
      </dgm:t>
    </dgm:pt>
    <dgm:pt modelId="{E3A3F67B-E5A9-4AAD-9BF5-5151188A74F8}" type="pres">
      <dgm:prSet presAssocID="{F1C0AB54-D59C-4D81-AE5D-C325ED71E6A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7983DB8-4F6D-455F-90EA-14C897D3A2DC}" type="pres">
      <dgm:prSet presAssocID="{F1C0AB54-D59C-4D81-AE5D-C325ED71E6A5}" presName="matrix" presStyleCnt="0"/>
      <dgm:spPr/>
    </dgm:pt>
    <dgm:pt modelId="{900560DC-506F-423F-BD8C-3377E0B76559}" type="pres">
      <dgm:prSet presAssocID="{F1C0AB54-D59C-4D81-AE5D-C325ED71E6A5}" presName="tile1" presStyleLbl="node1" presStyleIdx="0" presStyleCnt="4" custLinFactNeighborX="0"/>
      <dgm:spPr/>
    </dgm:pt>
    <dgm:pt modelId="{4AF52BA0-C16C-452D-94BA-988F41F8DD77}" type="pres">
      <dgm:prSet presAssocID="{F1C0AB54-D59C-4D81-AE5D-C325ED71E6A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2911DDF-79CD-44DA-A569-A50EC43E28BF}" type="pres">
      <dgm:prSet presAssocID="{F1C0AB54-D59C-4D81-AE5D-C325ED71E6A5}" presName="tile2" presStyleLbl="node1" presStyleIdx="1" presStyleCnt="4"/>
      <dgm:spPr/>
    </dgm:pt>
    <dgm:pt modelId="{3B4392FF-65A8-4386-A803-1DEA4B7F2668}" type="pres">
      <dgm:prSet presAssocID="{F1C0AB54-D59C-4D81-AE5D-C325ED71E6A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D120B5F-A904-4A12-9292-D7EC853D058F}" type="pres">
      <dgm:prSet presAssocID="{F1C0AB54-D59C-4D81-AE5D-C325ED71E6A5}" presName="tile3" presStyleLbl="node1" presStyleIdx="2" presStyleCnt="4"/>
      <dgm:spPr/>
    </dgm:pt>
    <dgm:pt modelId="{4AD02393-DA05-4919-92B1-F53E6FC70897}" type="pres">
      <dgm:prSet presAssocID="{F1C0AB54-D59C-4D81-AE5D-C325ED71E6A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55EEDCE-671D-4FAC-8DAC-AD1032AF63AE}" type="pres">
      <dgm:prSet presAssocID="{F1C0AB54-D59C-4D81-AE5D-C325ED71E6A5}" presName="tile4" presStyleLbl="node1" presStyleIdx="3" presStyleCnt="4" custLinFactNeighborY="0"/>
      <dgm:spPr>
        <a:xfrm rot="5400000">
          <a:off x="4741333" y="2032000"/>
          <a:ext cx="2709333" cy="4064000"/>
        </a:xfrm>
        <a:prstGeom prst="round1Rect">
          <a:avLst/>
        </a:prstGeom>
      </dgm:spPr>
    </dgm:pt>
    <dgm:pt modelId="{4F3CC514-6E8C-43B0-9997-A0891FF650CE}" type="pres">
      <dgm:prSet presAssocID="{F1C0AB54-D59C-4D81-AE5D-C325ED71E6A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A2D6DF3-761A-4B7C-97A2-2BD4425E9F23}" type="pres">
      <dgm:prSet presAssocID="{F1C0AB54-D59C-4D81-AE5D-C325ED71E6A5}" presName="centerTile" presStyleLbl="fgShp" presStyleIdx="0" presStyleCnt="1" custScaleX="192174" custScaleY="56611">
        <dgm:presLayoutVars>
          <dgm:chMax val="0"/>
          <dgm:chPref val="0"/>
        </dgm:presLayoutVars>
      </dgm:prSet>
      <dgm:spPr/>
    </dgm:pt>
  </dgm:ptLst>
  <dgm:cxnLst>
    <dgm:cxn modelId="{A10E5108-A1A8-4318-9FD5-9FF3C2EE66D1}" srcId="{773391E2-9671-4A91-9B3D-A6613A0EB26E}" destId="{EF7CD744-9D92-43FF-BBC7-2C094F917555}" srcOrd="0" destOrd="0" parTransId="{88098BA1-760D-42B3-B2E4-8CA74EB6FA1D}" sibTransId="{4E8CF527-F171-4F9E-A2F0-55CFFF1CC1CF}"/>
    <dgm:cxn modelId="{647ED31C-0833-425B-915B-7CF905496049}" type="presOf" srcId="{EF7CD744-9D92-43FF-BBC7-2C094F917555}" destId="{4AF52BA0-C16C-452D-94BA-988F41F8DD77}" srcOrd="1" destOrd="0" presId="urn:microsoft.com/office/officeart/2005/8/layout/matrix1"/>
    <dgm:cxn modelId="{EA9A203D-DE90-436C-B0F8-D08898193468}" type="presOf" srcId="{CD43B30F-CB68-440D-9025-6FF54FB48A05}" destId="{22911DDF-79CD-44DA-A569-A50EC43E28BF}" srcOrd="0" destOrd="0" presId="urn:microsoft.com/office/officeart/2005/8/layout/matrix1"/>
    <dgm:cxn modelId="{08F5535C-7B54-4DCB-B78A-7DD94C7FD8BC}" srcId="{773391E2-9671-4A91-9B3D-A6613A0EB26E}" destId="{CD814B7C-E39B-433A-9503-361E3A4317B0}" srcOrd="3" destOrd="0" parTransId="{453E37F6-A3E2-480B-831F-F6F0022CFFC8}" sibTransId="{1FE3F2BC-D7C2-4AF0-B890-12701334C552}"/>
    <dgm:cxn modelId="{EC2C375F-11AB-48E0-A685-D986F8281A61}" type="presOf" srcId="{C89C66AB-A34D-4FE5-9A0F-6EBF63286291}" destId="{4AD02393-DA05-4919-92B1-F53E6FC70897}" srcOrd="1" destOrd="0" presId="urn:microsoft.com/office/officeart/2005/8/layout/matrix1"/>
    <dgm:cxn modelId="{596F1E92-0CB3-406A-9394-0B32AF2FC72D}" srcId="{F1C0AB54-D59C-4D81-AE5D-C325ED71E6A5}" destId="{773391E2-9671-4A91-9B3D-A6613A0EB26E}" srcOrd="0" destOrd="0" parTransId="{93838422-1243-43F2-AAAE-236C7181426A}" sibTransId="{2AF486EC-5E5B-46D4-8F5D-11C3725337FD}"/>
    <dgm:cxn modelId="{62890A95-2BC9-4130-B91B-24F9E88CBD21}" type="presOf" srcId="{773391E2-9671-4A91-9B3D-A6613A0EB26E}" destId="{9A2D6DF3-761A-4B7C-97A2-2BD4425E9F23}" srcOrd="0" destOrd="0" presId="urn:microsoft.com/office/officeart/2005/8/layout/matrix1"/>
    <dgm:cxn modelId="{9F896E99-11E4-4015-9556-6B8082E80DD9}" type="presOf" srcId="{CD814B7C-E39B-433A-9503-361E3A4317B0}" destId="{355EEDCE-671D-4FAC-8DAC-AD1032AF63AE}" srcOrd="0" destOrd="0" presId="urn:microsoft.com/office/officeart/2005/8/layout/matrix1"/>
    <dgm:cxn modelId="{6C6573B6-5633-4DB4-B3AA-9750D8E604C1}" srcId="{773391E2-9671-4A91-9B3D-A6613A0EB26E}" destId="{C89C66AB-A34D-4FE5-9A0F-6EBF63286291}" srcOrd="2" destOrd="0" parTransId="{59D6A594-EECB-4DD7-B16E-DDF99AFE5FEB}" sibTransId="{21E9FCC0-24B6-4F43-BCA3-B201C2FF9A8F}"/>
    <dgm:cxn modelId="{D83F37B7-B90E-4DC5-8C02-004316BD7371}" type="presOf" srcId="{EF7CD744-9D92-43FF-BBC7-2C094F917555}" destId="{900560DC-506F-423F-BD8C-3377E0B76559}" srcOrd="0" destOrd="0" presId="urn:microsoft.com/office/officeart/2005/8/layout/matrix1"/>
    <dgm:cxn modelId="{89A1EDCF-7964-4E10-A331-C12DA062BA33}" type="presOf" srcId="{C89C66AB-A34D-4FE5-9A0F-6EBF63286291}" destId="{DD120B5F-A904-4A12-9292-D7EC853D058F}" srcOrd="0" destOrd="0" presId="urn:microsoft.com/office/officeart/2005/8/layout/matrix1"/>
    <dgm:cxn modelId="{919D11E4-BA50-4ED0-A46F-A7E256A3DFEB}" type="presOf" srcId="{CD814B7C-E39B-433A-9503-361E3A4317B0}" destId="{4F3CC514-6E8C-43B0-9997-A0891FF650CE}" srcOrd="1" destOrd="0" presId="urn:microsoft.com/office/officeart/2005/8/layout/matrix1"/>
    <dgm:cxn modelId="{1F7981EB-7CBD-4310-8EF8-E1FD7B877D35}" type="presOf" srcId="{CD43B30F-CB68-440D-9025-6FF54FB48A05}" destId="{3B4392FF-65A8-4386-A803-1DEA4B7F2668}" srcOrd="1" destOrd="0" presId="urn:microsoft.com/office/officeart/2005/8/layout/matrix1"/>
    <dgm:cxn modelId="{A8ED86F0-B5C6-4EAD-91B4-20613F00A085}" type="presOf" srcId="{F1C0AB54-D59C-4D81-AE5D-C325ED71E6A5}" destId="{E3A3F67B-E5A9-4AAD-9BF5-5151188A74F8}" srcOrd="0" destOrd="0" presId="urn:microsoft.com/office/officeart/2005/8/layout/matrix1"/>
    <dgm:cxn modelId="{5CF03BFA-F183-45B4-A91E-D9A1A12D85DF}" srcId="{773391E2-9671-4A91-9B3D-A6613A0EB26E}" destId="{CD43B30F-CB68-440D-9025-6FF54FB48A05}" srcOrd="1" destOrd="0" parTransId="{EDF05ADF-EE29-4036-925C-A0001C2623FE}" sibTransId="{45CBFD67-98A8-4F61-BEBA-BC56597C051A}"/>
    <dgm:cxn modelId="{E8E2D1AA-AAE9-4A94-8CEC-1D9BC8B155AC}" type="presParOf" srcId="{E3A3F67B-E5A9-4AAD-9BF5-5151188A74F8}" destId="{E7983DB8-4F6D-455F-90EA-14C897D3A2DC}" srcOrd="0" destOrd="0" presId="urn:microsoft.com/office/officeart/2005/8/layout/matrix1"/>
    <dgm:cxn modelId="{6E299EF1-04DA-4404-9220-835DF9F9A7E9}" type="presParOf" srcId="{E7983DB8-4F6D-455F-90EA-14C897D3A2DC}" destId="{900560DC-506F-423F-BD8C-3377E0B76559}" srcOrd="0" destOrd="0" presId="urn:microsoft.com/office/officeart/2005/8/layout/matrix1"/>
    <dgm:cxn modelId="{2316431A-BC6B-44E4-AF56-C36E495CFF4E}" type="presParOf" srcId="{E7983DB8-4F6D-455F-90EA-14C897D3A2DC}" destId="{4AF52BA0-C16C-452D-94BA-988F41F8DD77}" srcOrd="1" destOrd="0" presId="urn:microsoft.com/office/officeart/2005/8/layout/matrix1"/>
    <dgm:cxn modelId="{0FF5DCFB-351A-4BE2-B81B-6B97B6CC0803}" type="presParOf" srcId="{E7983DB8-4F6D-455F-90EA-14C897D3A2DC}" destId="{22911DDF-79CD-44DA-A569-A50EC43E28BF}" srcOrd="2" destOrd="0" presId="urn:microsoft.com/office/officeart/2005/8/layout/matrix1"/>
    <dgm:cxn modelId="{61605942-4DB6-466D-8608-69D937E7D468}" type="presParOf" srcId="{E7983DB8-4F6D-455F-90EA-14C897D3A2DC}" destId="{3B4392FF-65A8-4386-A803-1DEA4B7F2668}" srcOrd="3" destOrd="0" presId="urn:microsoft.com/office/officeart/2005/8/layout/matrix1"/>
    <dgm:cxn modelId="{92B30150-A7EB-4975-B109-4E7283DE598A}" type="presParOf" srcId="{E7983DB8-4F6D-455F-90EA-14C897D3A2DC}" destId="{DD120B5F-A904-4A12-9292-D7EC853D058F}" srcOrd="4" destOrd="0" presId="urn:microsoft.com/office/officeart/2005/8/layout/matrix1"/>
    <dgm:cxn modelId="{FCFC283C-066E-44A1-9714-E70E8F9648BB}" type="presParOf" srcId="{E7983DB8-4F6D-455F-90EA-14C897D3A2DC}" destId="{4AD02393-DA05-4919-92B1-F53E6FC70897}" srcOrd="5" destOrd="0" presId="urn:microsoft.com/office/officeart/2005/8/layout/matrix1"/>
    <dgm:cxn modelId="{AE2FF9C8-7305-44A5-9E29-D2457CD3571B}" type="presParOf" srcId="{E7983DB8-4F6D-455F-90EA-14C897D3A2DC}" destId="{355EEDCE-671D-4FAC-8DAC-AD1032AF63AE}" srcOrd="6" destOrd="0" presId="urn:microsoft.com/office/officeart/2005/8/layout/matrix1"/>
    <dgm:cxn modelId="{ED330083-DBF3-4D96-B077-E15115F47BFE}" type="presParOf" srcId="{E7983DB8-4F6D-455F-90EA-14C897D3A2DC}" destId="{4F3CC514-6E8C-43B0-9997-A0891FF650CE}" srcOrd="7" destOrd="0" presId="urn:microsoft.com/office/officeart/2005/8/layout/matrix1"/>
    <dgm:cxn modelId="{DF36DB1D-8114-4082-82D6-1CECBEDBCDC0}" type="presParOf" srcId="{E3A3F67B-E5A9-4AAD-9BF5-5151188A74F8}" destId="{9A2D6DF3-761A-4B7C-97A2-2BD4425E9F2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0560DC-506F-423F-BD8C-3377E0B76559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u="sng" kern="1200" dirty="0">
              <a:solidFill>
                <a:schemeClr val="tx1"/>
              </a:solidFill>
            </a:rPr>
            <a:t>Secteur d’activité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>
            <a:solidFill>
              <a:schemeClr val="accent2">
                <a:lumMod val="50000"/>
              </a:schemeClr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>
            <a:solidFill>
              <a:schemeClr val="accent2">
                <a:lumMod val="50000"/>
              </a:schemeClr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accent2">
                  <a:lumMod val="50000"/>
                </a:schemeClr>
              </a:solidFill>
            </a:rPr>
            <a:t>Production cinématographique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/>
        </a:p>
      </dsp:txBody>
      <dsp:txXfrm rot="5400000">
        <a:off x="-1" y="1"/>
        <a:ext cx="4064000" cy="2032000"/>
      </dsp:txXfrm>
    </dsp:sp>
    <dsp:sp modelId="{22911DDF-79CD-44DA-A569-A50EC43E28BF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600" b="1" u="sng" kern="1200" dirty="0">
              <a:solidFill>
                <a:schemeClr val="tx1"/>
              </a:solidFill>
            </a:rPr>
            <a:t>Contexte du dossier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fr-FR" sz="1600" kern="1200" dirty="0">
            <a:solidFill>
              <a:schemeClr val="accent2">
                <a:lumMod val="50000"/>
              </a:schemeClr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600" kern="1200" dirty="0">
              <a:solidFill>
                <a:schemeClr val="accent2">
                  <a:lumMod val="50000"/>
                </a:schemeClr>
              </a:solidFill>
            </a:rPr>
            <a:t>Difficultés pour financer la fin d’un film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600" kern="1200" dirty="0">
              <a:solidFill>
                <a:schemeClr val="accent2">
                  <a:lumMod val="50000"/>
                </a:schemeClr>
              </a:solidFill>
            </a:rPr>
            <a:t>Mise en place d’une procédure de conciliation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600" kern="1200" dirty="0">
              <a:solidFill>
                <a:schemeClr val="accent2">
                  <a:lumMod val="50000"/>
                </a:schemeClr>
              </a:solidFill>
            </a:rPr>
            <a:t>Deux banques prêtes à financer le projet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fr-FR" sz="1600" kern="1200" dirty="0"/>
        </a:p>
      </dsp:txBody>
      <dsp:txXfrm>
        <a:off x="4064000" y="0"/>
        <a:ext cx="4064000" cy="2032000"/>
      </dsp:txXfrm>
    </dsp:sp>
    <dsp:sp modelId="{DD120B5F-A904-4A12-9292-D7EC853D058F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b="1" u="sng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u="sng" kern="1200" dirty="0">
              <a:solidFill>
                <a:schemeClr val="tx1"/>
              </a:solidFill>
            </a:rPr>
            <a:t>Problématique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b="1" u="sng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accent2">
                  <a:lumMod val="50000"/>
                </a:schemeClr>
              </a:solidFill>
            </a:rPr>
            <a:t>Conforter la position des apporteurs en New Money et leur privilège en cas de redressement ou liquidation judiciaire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/>
        </a:p>
      </dsp:txBody>
      <dsp:txXfrm rot="10800000">
        <a:off x="0" y="3386666"/>
        <a:ext cx="4064000" cy="2032000"/>
      </dsp:txXfrm>
    </dsp:sp>
    <dsp:sp modelId="{355EEDCE-671D-4FAC-8DAC-AD1032AF63AE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rgbClr val="ED7D31">
            <a:lumMod val="40000"/>
            <a:lumOff val="6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b="1" u="sng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u="sng" kern="1200" dirty="0">
              <a:solidFill>
                <a:schemeClr val="tx1"/>
              </a:solidFill>
            </a:rPr>
            <a:t>Intérêts de la fiducie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accent2">
                  <a:lumMod val="50000"/>
                </a:schemeClr>
              </a:solidFill>
            </a:rPr>
            <a:t>Offrir une position d’exclusivité sur la garantie et sans concurrence avec les autres créanciers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accent2">
                  <a:lumMod val="50000"/>
                </a:schemeClr>
              </a:solidFill>
            </a:rPr>
            <a:t>Prévoir l’exécution de la garantie dans le cas de l’ouverture d’une procédure collective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b="1" u="sng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/>
        </a:p>
      </dsp:txBody>
      <dsp:txXfrm rot="-5400000">
        <a:off x="4063999" y="3386666"/>
        <a:ext cx="4064000" cy="2032000"/>
      </dsp:txXfrm>
    </dsp:sp>
    <dsp:sp modelId="{9A2D6DF3-761A-4B7C-97A2-2BD4425E9F23}">
      <dsp:nvSpPr>
        <dsp:cNvPr id="0" name=""/>
        <dsp:cNvSpPr/>
      </dsp:nvSpPr>
      <dsp:spPr>
        <a:xfrm>
          <a:off x="1721014" y="2325888"/>
          <a:ext cx="4685970" cy="76689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Privilège de New Money</a:t>
          </a:r>
        </a:p>
      </dsp:txBody>
      <dsp:txXfrm>
        <a:off x="1758450" y="2363324"/>
        <a:ext cx="4611098" cy="692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0560DC-506F-423F-BD8C-3377E0B76559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u="sng" kern="1200" dirty="0">
              <a:solidFill>
                <a:schemeClr val="tx1"/>
              </a:solidFill>
            </a:rPr>
            <a:t>Secteur d’activité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>
            <a:solidFill>
              <a:schemeClr val="accent2">
                <a:lumMod val="50000"/>
              </a:schemeClr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accent2">
                  <a:lumMod val="50000"/>
                </a:schemeClr>
              </a:solidFill>
            </a:rPr>
            <a:t>Secteur alimentaire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/>
        </a:p>
      </dsp:txBody>
      <dsp:txXfrm rot="5400000">
        <a:off x="-1" y="1"/>
        <a:ext cx="4064000" cy="2032000"/>
      </dsp:txXfrm>
    </dsp:sp>
    <dsp:sp modelId="{22911DDF-79CD-44DA-A569-A50EC43E28BF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600" b="1" u="sng" kern="1200" dirty="0">
              <a:solidFill>
                <a:schemeClr val="tx1"/>
              </a:solidFill>
            </a:rPr>
            <a:t>Contexte du dossier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fr-FR" sz="1600" kern="1200" dirty="0">
            <a:solidFill>
              <a:schemeClr val="accent2">
                <a:lumMod val="50000"/>
              </a:schemeClr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600" kern="1200" dirty="0">
              <a:solidFill>
                <a:schemeClr val="accent2">
                  <a:lumMod val="50000"/>
                </a:schemeClr>
              </a:solidFill>
            </a:rPr>
            <a:t>Une société en procédure de sauvegarde ou de redressement judiciaire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600" kern="1200" dirty="0">
              <a:solidFill>
                <a:schemeClr val="accent2">
                  <a:lumMod val="50000"/>
                </a:schemeClr>
              </a:solidFill>
            </a:rPr>
            <a:t>Plan de continuation adopté par le Tribunal pour 10 années et en cours d’exécution</a:t>
          </a:r>
        </a:p>
      </dsp:txBody>
      <dsp:txXfrm>
        <a:off x="4064000" y="0"/>
        <a:ext cx="4064000" cy="2032000"/>
      </dsp:txXfrm>
    </dsp:sp>
    <dsp:sp modelId="{DD120B5F-A904-4A12-9292-D7EC853D058F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u="sng" kern="1200" dirty="0">
              <a:solidFill>
                <a:schemeClr val="tx1"/>
              </a:solidFill>
            </a:rPr>
            <a:t>Problématique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b="1" u="sng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accent2">
                  <a:lumMod val="50000"/>
                </a:schemeClr>
              </a:solidFill>
            </a:rPr>
            <a:t>Comment sortir du plan avant la fin de la période ?</a:t>
          </a:r>
          <a:endParaRPr lang="fr-FR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/>
        </a:p>
      </dsp:txBody>
      <dsp:txXfrm rot="10800000">
        <a:off x="0" y="3386666"/>
        <a:ext cx="4064000" cy="2032000"/>
      </dsp:txXfrm>
    </dsp:sp>
    <dsp:sp modelId="{355EEDCE-671D-4FAC-8DAC-AD1032AF63AE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rgbClr val="ED7D31">
            <a:lumMod val="40000"/>
            <a:lumOff val="6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b="1" u="sng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b="1" u="sng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b="1" u="sng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b="1" u="sng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u="sng" kern="1200" dirty="0">
              <a:solidFill>
                <a:schemeClr val="tx1"/>
              </a:solidFill>
            </a:rPr>
            <a:t>Intérêt de la fiducie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accent2">
                  <a:lumMod val="50000"/>
                </a:schemeClr>
              </a:solidFill>
            </a:rPr>
            <a:t>Sanctuariser les moyens d’apurement complet du plan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accent2">
                  <a:lumMod val="50000"/>
                </a:schemeClr>
              </a:solidFill>
            </a:rPr>
            <a:t>Déconnexion avec les aléas liés à l’activité du débiteur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>
            <a:solidFill>
              <a:schemeClr val="accent2">
                <a:lumMod val="50000"/>
              </a:schemeClr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>
            <a:solidFill>
              <a:schemeClr val="accent2">
                <a:lumMod val="50000"/>
              </a:schemeClr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b="1" u="sng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/>
        </a:p>
      </dsp:txBody>
      <dsp:txXfrm rot="-5400000">
        <a:off x="4063999" y="3386666"/>
        <a:ext cx="4064000" cy="2032000"/>
      </dsp:txXfrm>
    </dsp:sp>
    <dsp:sp modelId="{9A2D6DF3-761A-4B7C-97A2-2BD4425E9F23}">
      <dsp:nvSpPr>
        <dsp:cNvPr id="0" name=""/>
        <dsp:cNvSpPr/>
      </dsp:nvSpPr>
      <dsp:spPr>
        <a:xfrm>
          <a:off x="1721014" y="2325888"/>
          <a:ext cx="4685970" cy="76689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Sortie de plan</a:t>
          </a:r>
        </a:p>
      </dsp:txBody>
      <dsp:txXfrm>
        <a:off x="1758450" y="2363324"/>
        <a:ext cx="4611098" cy="6920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0560DC-506F-423F-BD8C-3377E0B76559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u="sng" kern="1200" dirty="0">
              <a:solidFill>
                <a:schemeClr val="tx1"/>
              </a:solidFill>
            </a:rPr>
            <a:t>Secteur d’activité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>
            <a:solidFill>
              <a:schemeClr val="accent2">
                <a:lumMod val="50000"/>
              </a:schemeClr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accent2">
                  <a:lumMod val="50000"/>
                </a:schemeClr>
              </a:solidFill>
            </a:rPr>
            <a:t>Promotion immobilière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/>
        </a:p>
      </dsp:txBody>
      <dsp:txXfrm rot="5400000">
        <a:off x="-1" y="1"/>
        <a:ext cx="4064000" cy="2032000"/>
      </dsp:txXfrm>
    </dsp:sp>
    <dsp:sp modelId="{22911DDF-79CD-44DA-A569-A50EC43E28BF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600" b="1" u="sng" kern="1200" dirty="0">
              <a:solidFill>
                <a:schemeClr val="tx1"/>
              </a:solidFill>
            </a:rPr>
            <a:t>Contexte du dossier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fr-FR" sz="1600" kern="1200" dirty="0">
            <a:solidFill>
              <a:schemeClr val="accent2">
                <a:lumMod val="50000"/>
              </a:schemeClr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600" kern="1200" dirty="0">
              <a:solidFill>
                <a:schemeClr val="accent2">
                  <a:lumMod val="50000"/>
                </a:schemeClr>
              </a:solidFill>
            </a:rPr>
            <a:t>Une foncière familiale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600" kern="1200" dirty="0">
              <a:solidFill>
                <a:schemeClr val="accent2">
                  <a:lumMod val="50000"/>
                </a:schemeClr>
              </a:solidFill>
            </a:rPr>
            <a:t>Volonté de réaliser plusieurs promotions immobilières</a:t>
          </a:r>
        </a:p>
      </dsp:txBody>
      <dsp:txXfrm>
        <a:off x="4064000" y="0"/>
        <a:ext cx="4064000" cy="2032000"/>
      </dsp:txXfrm>
    </dsp:sp>
    <dsp:sp modelId="{DD120B5F-A904-4A12-9292-D7EC853D058F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u="sng" kern="1200" dirty="0">
              <a:solidFill>
                <a:schemeClr val="tx1"/>
              </a:solidFill>
            </a:rPr>
            <a:t>Problématique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b="1" u="sng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accent2">
                  <a:lumMod val="50000"/>
                </a:schemeClr>
              </a:solidFill>
            </a:rPr>
            <a:t>Comment financer la croissance / le développement du portefeuille immobilier par le biais de la fiducie ?</a:t>
          </a:r>
          <a:endParaRPr lang="fr-FR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/>
        </a:p>
      </dsp:txBody>
      <dsp:txXfrm rot="10800000">
        <a:off x="0" y="3386666"/>
        <a:ext cx="4064000" cy="2032000"/>
      </dsp:txXfrm>
    </dsp:sp>
    <dsp:sp modelId="{355EEDCE-671D-4FAC-8DAC-AD1032AF63AE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rgbClr val="ED7D31">
            <a:lumMod val="40000"/>
            <a:lumOff val="6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b="1" u="sng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b="1" u="sng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b="1" u="sng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b="1" u="sng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u="sng" kern="1200" dirty="0">
              <a:solidFill>
                <a:schemeClr val="tx1"/>
              </a:solidFill>
            </a:rPr>
            <a:t>Intérêt de la fiducie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b="1" u="sng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accent2">
                  <a:lumMod val="50000"/>
                </a:schemeClr>
              </a:solidFill>
            </a:rPr>
            <a:t>Mobilisation du patrimoine immobilier permettant une densification des ressources stables sans effet dilutif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accent2">
                  <a:lumMod val="50000"/>
                </a:schemeClr>
              </a:solidFill>
            </a:rPr>
            <a:t>(Dette obligataire In Fine sur 6 ans)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>
            <a:solidFill>
              <a:schemeClr val="accent2">
                <a:lumMod val="50000"/>
              </a:schemeClr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>
            <a:solidFill>
              <a:schemeClr val="accent2">
                <a:lumMod val="50000"/>
              </a:schemeClr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b="1" u="sng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/>
        </a:p>
      </dsp:txBody>
      <dsp:txXfrm rot="-5400000">
        <a:off x="4063999" y="3386666"/>
        <a:ext cx="4064000" cy="2032000"/>
      </dsp:txXfrm>
    </dsp:sp>
    <dsp:sp modelId="{9A2D6DF3-761A-4B7C-97A2-2BD4425E9F23}">
      <dsp:nvSpPr>
        <dsp:cNvPr id="0" name=""/>
        <dsp:cNvSpPr/>
      </dsp:nvSpPr>
      <dsp:spPr>
        <a:xfrm>
          <a:off x="1721014" y="2325888"/>
          <a:ext cx="4685970" cy="76689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Emprunt obligataire</a:t>
          </a:r>
        </a:p>
      </dsp:txBody>
      <dsp:txXfrm>
        <a:off x="1758450" y="2363324"/>
        <a:ext cx="4611098" cy="692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4229C-8383-4A05-830F-013C9978F6CE}" type="datetimeFigureOut">
              <a:rPr lang="fr-FR" smtClean="0"/>
              <a:t>19/10/2022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8CA2B-D37A-4DAD-8FAA-307F9E5DAB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58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A98EB8-EFFE-4AE6-B3BD-E7830DC2245B}" type="datetime4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 octobre 2022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TM / © Tous droits réservés - 2021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218CA-FB7D-774F-8498-F3D880B86DF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847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8CA2B-D37A-4DAD-8FAA-307F9E5DABB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697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8CA2B-D37A-4DAD-8FAA-307F9E5DABB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2314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8CA2B-D37A-4DAD-8FAA-307F9E5DABB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7491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8CA2B-D37A-4DAD-8FAA-307F9E5DABB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157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D8CA2B-D37A-4DAD-8FAA-307F9E5DABB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014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JBE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8CA2B-D37A-4DAD-8FAA-307F9E5DABB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788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8CA2B-D37A-4DAD-8FAA-307F9E5DABB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6519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8CA2B-D37A-4DAD-8FAA-307F9E5DABB4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232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8CA2B-D37A-4DAD-8FAA-307F9E5DABB4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9886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8CA2B-D37A-4DAD-8FAA-307F9E5DABB4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559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YMR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8CA2B-D37A-4DAD-8FAA-307F9E5DABB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503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8CA2B-D37A-4DAD-8FAA-307F9E5DABB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547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JBE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8CA2B-D37A-4DAD-8FAA-307F9E5DABB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622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JBE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8CA2B-D37A-4DAD-8FAA-307F9E5DABB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1873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JBE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8CA2B-D37A-4DAD-8FAA-307F9E5DABB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764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25446-8732-4A7F-A8D5-72BA0CA8E67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550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D8CA2B-D37A-4DAD-8FAA-307F9E5DABB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741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D8CA2B-D37A-4DAD-8FAA-307F9E5DABB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993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5.png"/><Relationship Id="rId7" Type="http://schemas.openxmlformats.org/officeDocument/2006/relationships/image" Target="cid:image004.png@01D5B50A.91051EF0" TargetMode="External"/><Relationship Id="rId2" Type="http://schemas.openxmlformats.org/officeDocument/2006/relationships/hyperlink" Target="http://www.ravet-avocats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cid:image002.png@01D5B50A.91051EF0" TargetMode="Externa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381679-1F6A-4452-3DD3-103CC73D5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A37EA91-7FD9-2B4E-7552-F3F9B3B6A5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3DCF54-F60F-2D5B-E1A5-10F737A65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875B-883E-4712-9537-F5AB5A457DD4}" type="datetime1">
              <a:rPr lang="fr-FR" smtClean="0"/>
              <a:t>19/10/2022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01E370-A1CC-04B7-4259-B07B7CBFC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53A76B-572F-CEC8-0AE4-16129E710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D08-F27F-4EC9-B65A-7FC759BEC9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099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205637-9652-BC7F-FDE8-2BC08EA82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71A8CAC-3335-F3A5-1BCC-8EEF2229C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BE3425-801D-FDCF-A7FA-4A630D391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064E-417B-40AB-AF1C-AE27800388D5}" type="datetime1">
              <a:rPr lang="fr-FR" smtClean="0"/>
              <a:t>19/10/2022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4829F1-57E1-218A-0DAD-88B682C78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D3A145-7BD2-DE1F-0643-C8F33208E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D08-F27F-4EC9-B65A-7FC759BEC9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74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E7BBB74-FE27-AF24-3448-31372D2FB0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90A0DE0-7E04-0904-04D7-DA02A77F12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D1708C-5378-ACBE-DD9C-690ABBE57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CDFA-98DC-4523-ABB4-B5C06B9BFDEB}" type="datetime1">
              <a:rPr lang="fr-FR" smtClean="0"/>
              <a:t>19/10/2022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D6F84B-B1E3-95B2-8156-17CC9AA8D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C245CA-BF90-1AA1-E5A3-4ECD6DB3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D08-F27F-4EC9-B65A-7FC759BEC9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5451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bg>
      <p:bgPr>
        <a:solidFill>
          <a:srgbClr val="EB6D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6B568726-0479-A546-BA22-4D2AB6BC2C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t="10435" r="466" b="6414"/>
          <a:stretch/>
        </p:blipFill>
        <p:spPr>
          <a:xfrm>
            <a:off x="-53580" y="2"/>
            <a:ext cx="12289828" cy="6920894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AA6743C-1998-8247-8E62-A3B35D8CF0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2364279"/>
            <a:ext cx="10363200" cy="212945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1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948072" y="4799891"/>
            <a:ext cx="8295860" cy="85879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35" b="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8726" indent="0">
              <a:buNone/>
              <a:defRPr sz="1635" b="1">
                <a:solidFill>
                  <a:srgbClr val="5EC0C2"/>
                </a:solidFill>
              </a:defRPr>
            </a:lvl2pPr>
            <a:lvl3pPr marL="1177446" indent="0">
              <a:buNone/>
              <a:defRPr sz="1635" b="1">
                <a:solidFill>
                  <a:srgbClr val="5EC0C2"/>
                </a:solidFill>
              </a:defRPr>
            </a:lvl3pPr>
            <a:lvl4pPr marL="1766172" indent="0">
              <a:buNone/>
              <a:defRPr sz="1635" b="1">
                <a:solidFill>
                  <a:srgbClr val="5EC0C2"/>
                </a:solidFill>
              </a:defRPr>
            </a:lvl4pPr>
            <a:lvl5pPr marL="2354897" indent="0">
              <a:buNone/>
              <a:defRPr sz="1635" b="1">
                <a:solidFill>
                  <a:srgbClr val="5EC0C2"/>
                </a:solidFill>
              </a:defRPr>
            </a:lvl5pPr>
          </a:lstStyle>
          <a:p>
            <a:pPr lvl="0"/>
            <a:r>
              <a:rPr lang="en-US" dirty="0"/>
              <a:t>Edit Master text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CAA90FD-F206-2846-A6F7-6AD6927261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1209" y="-1243240"/>
            <a:ext cx="3195941" cy="67444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578C23D-6773-BF49-8557-C912D05B07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68352" y="-1133506"/>
            <a:ext cx="1855305" cy="80085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1A45E57-5D55-2F45-8740-F7CD4CA20BA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68352" y="371872"/>
            <a:ext cx="1855305" cy="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19945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ER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AA6743C-1998-8247-8E62-A3B35D8CF0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3224" y="4502989"/>
            <a:ext cx="11205556" cy="139748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35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LA FIDUCIE, </a:t>
            </a:r>
          </a:p>
          <a:p>
            <a:r>
              <a:rPr lang="fr-FR" dirty="0"/>
              <a:t>PRÉSENTATION ET UTILISATIONS PRATIQUES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CAA90FD-F206-2846-A6F7-6AD6927261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224" y="549026"/>
            <a:ext cx="11205556" cy="237065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21B38D1-032B-44E3-96AD-249B739707C8}"/>
              </a:ext>
            </a:extLst>
          </p:cNvPr>
          <p:cNvSpPr txBox="1"/>
          <p:nvPr userDrawn="1"/>
        </p:nvSpPr>
        <p:spPr>
          <a:xfrm>
            <a:off x="9836474" y="6421095"/>
            <a:ext cx="2137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TM / © Tous droits réservés - 2022</a:t>
            </a:r>
          </a:p>
        </p:txBody>
      </p:sp>
    </p:spTree>
    <p:extLst>
      <p:ext uri="{BB962C8B-B14F-4D97-AF65-F5344CB8AC3E}">
        <p14:creationId xmlns:p14="http://schemas.microsoft.com/office/powerpoint/2010/main" val="2167187766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8D9B1CE5-542F-2E43-9642-99876A17AE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292" y="800607"/>
            <a:ext cx="8368442" cy="4637249"/>
          </a:xfrm>
          <a:prstGeom prst="rect">
            <a:avLst/>
          </a:prstGeom>
          <a:ln>
            <a:noFill/>
          </a:ln>
        </p:spPr>
        <p:txBody>
          <a:bodyPr lIns="0" tIns="0" rIns="0" bIns="0" numCol="1" anchor="t" anchorCtr="0">
            <a:noAutofit/>
          </a:bodyPr>
          <a:lstStyle>
            <a:lvl1pPr marL="574774" marR="0" indent="-574774" algn="l" defTabSz="588678" rtl="0" eaLnBrk="1" fontAlgn="auto" latinLnBrk="0" hangingPunct="1">
              <a:lnSpc>
                <a:spcPct val="350000"/>
              </a:lnSpc>
              <a:spcBef>
                <a:spcPts val="0"/>
              </a:spcBef>
              <a:spcAft>
                <a:spcPts val="0"/>
              </a:spcAft>
              <a:buClr>
                <a:srgbClr val="EB6D27"/>
              </a:buClr>
              <a:buSzPct val="300000"/>
              <a:buFont typeface="+mj-lt"/>
              <a:buAutoNum type="arabicPeriod"/>
              <a:tabLst/>
              <a:defRPr sz="1500" b="1" i="0" baseline="0">
                <a:ln>
                  <a:noFill/>
                </a:ln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588678" indent="0">
              <a:lnSpc>
                <a:spcPct val="80000"/>
              </a:lnSpc>
              <a:buClr>
                <a:schemeClr val="accent3"/>
              </a:buClr>
              <a:buSzPct val="80000"/>
              <a:buFont typeface="+mj-lt"/>
              <a:buNone/>
              <a:defRPr sz="1802">
                <a:solidFill>
                  <a:srgbClr val="00004C"/>
                </a:solidFill>
              </a:defRPr>
            </a:lvl2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cxnSp>
        <p:nvCxnSpPr>
          <p:cNvPr id="6" name="Connecteur droit 10">
            <a:extLst>
              <a:ext uri="{FF2B5EF4-FFF2-40B4-BE49-F238E27FC236}">
                <a16:creationId xmlns:a16="http://schemas.microsoft.com/office/drawing/2014/main" id="{CD7E5DA0-A86E-1040-9CF2-1BAFE780DBCF}"/>
              </a:ext>
            </a:extLst>
          </p:cNvPr>
          <p:cNvCxnSpPr>
            <a:cxnSpLocks/>
          </p:cNvCxnSpPr>
          <p:nvPr userDrawn="1"/>
        </p:nvCxnSpPr>
        <p:spPr>
          <a:xfrm>
            <a:off x="3590853" y="1902838"/>
            <a:ext cx="5010306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10">
            <a:extLst>
              <a:ext uri="{FF2B5EF4-FFF2-40B4-BE49-F238E27FC236}">
                <a16:creationId xmlns:a16="http://schemas.microsoft.com/office/drawing/2014/main" id="{A4BFA2AE-76A1-6D4A-A2F5-2F3697F57156}"/>
              </a:ext>
            </a:extLst>
          </p:cNvPr>
          <p:cNvCxnSpPr>
            <a:cxnSpLocks/>
          </p:cNvCxnSpPr>
          <p:nvPr userDrawn="1"/>
        </p:nvCxnSpPr>
        <p:spPr>
          <a:xfrm>
            <a:off x="3602591" y="2676762"/>
            <a:ext cx="5010306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AA43EF2-DCCF-EC43-9FB5-AC4FC5939465}"/>
              </a:ext>
            </a:extLst>
          </p:cNvPr>
          <p:cNvCxnSpPr>
            <a:cxnSpLocks/>
          </p:cNvCxnSpPr>
          <p:nvPr userDrawn="1"/>
        </p:nvCxnSpPr>
        <p:spPr>
          <a:xfrm>
            <a:off x="3602591" y="3483818"/>
            <a:ext cx="5010306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16302E5E-AD8C-BA4C-895C-DCE1D8FBBB2D}"/>
              </a:ext>
            </a:extLst>
          </p:cNvPr>
          <p:cNvCxnSpPr>
            <a:cxnSpLocks/>
          </p:cNvCxnSpPr>
          <p:nvPr userDrawn="1"/>
        </p:nvCxnSpPr>
        <p:spPr>
          <a:xfrm>
            <a:off x="3602591" y="4281732"/>
            <a:ext cx="5010306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106993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7739778"/>
      </p:ext>
    </p:extLst>
  </p:cSld>
  <p:clrMapOvr>
    <a:masterClrMapping/>
  </p:clrMapOvr>
  <p:transition spd="slow" advClick="0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_SOMBR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3E0398C4-D59D-C14B-BCFD-09B3EAD0C2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2515" y="685380"/>
            <a:ext cx="7989209" cy="3389664"/>
          </a:xfrm>
        </p:spPr>
        <p:txBody>
          <a:bodyPr lIns="0" tIns="0" rIns="0" bIns="0" anchor="t">
            <a:normAutofit/>
          </a:bodyPr>
          <a:lstStyle>
            <a:lvl1pPr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A638DD-A22B-A44E-BC17-8FAD4937F0DB}"/>
              </a:ext>
            </a:extLst>
          </p:cNvPr>
          <p:cNvSpPr/>
          <p:nvPr userDrawn="1"/>
        </p:nvSpPr>
        <p:spPr>
          <a:xfrm>
            <a:off x="-2734178" y="940019"/>
            <a:ext cx="3279780" cy="522595"/>
          </a:xfrm>
          <a:prstGeom prst="rect">
            <a:avLst/>
          </a:prstGeom>
          <a:solidFill>
            <a:srgbClr val="EB6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02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A455E4-40DE-9141-A814-636CBCC102C7}"/>
              </a:ext>
            </a:extLst>
          </p:cNvPr>
          <p:cNvSpPr/>
          <p:nvPr userDrawn="1"/>
        </p:nvSpPr>
        <p:spPr>
          <a:xfrm>
            <a:off x="6932818" y="940019"/>
            <a:ext cx="5554553" cy="522595"/>
          </a:xfrm>
          <a:prstGeom prst="rect">
            <a:avLst/>
          </a:prstGeom>
          <a:solidFill>
            <a:srgbClr val="EB6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02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7B91A54-535F-B34D-8942-713F97D2D2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971" y="4216789"/>
            <a:ext cx="5007353" cy="53962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35" b="0" i="1">
                <a:solidFill>
                  <a:srgbClr val="EB6D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8726" indent="0">
              <a:buNone/>
              <a:defRPr sz="1635" b="1">
                <a:solidFill>
                  <a:srgbClr val="5EC0C2"/>
                </a:solidFill>
              </a:defRPr>
            </a:lvl2pPr>
            <a:lvl3pPr marL="1177446" indent="0">
              <a:buNone/>
              <a:defRPr sz="1635" b="1">
                <a:solidFill>
                  <a:srgbClr val="5EC0C2"/>
                </a:solidFill>
              </a:defRPr>
            </a:lvl3pPr>
            <a:lvl4pPr marL="1766172" indent="0">
              <a:buNone/>
              <a:defRPr sz="1635" b="1">
                <a:solidFill>
                  <a:srgbClr val="5EC0C2"/>
                </a:solidFill>
              </a:defRPr>
            </a:lvl4pPr>
            <a:lvl5pPr marL="2354897" indent="0">
              <a:buNone/>
              <a:defRPr sz="1635" b="1">
                <a:solidFill>
                  <a:srgbClr val="5EC0C2"/>
                </a:solidFill>
              </a:defRPr>
            </a:lvl5pPr>
          </a:lstStyle>
          <a:p>
            <a:pPr lvl="0"/>
            <a:r>
              <a:rPr lang="en-US" dirty="0"/>
              <a:t>Edit Master 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4194130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_SOMBRE_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FDB65D1-C271-D048-9162-9C205306FFF8}"/>
              </a:ext>
            </a:extLst>
          </p:cNvPr>
          <p:cNvSpPr/>
          <p:nvPr userDrawn="1"/>
        </p:nvSpPr>
        <p:spPr>
          <a:xfrm>
            <a:off x="-2734178" y="940019"/>
            <a:ext cx="3279780" cy="522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0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42C57-7ABB-184E-8199-386E639DC14D}"/>
              </a:ext>
            </a:extLst>
          </p:cNvPr>
          <p:cNvSpPr/>
          <p:nvPr userDrawn="1"/>
        </p:nvSpPr>
        <p:spPr>
          <a:xfrm>
            <a:off x="6932818" y="940019"/>
            <a:ext cx="5554553" cy="522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02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9C04FCD0-03C5-1E44-A9BA-3FA72A843D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2515" y="685380"/>
            <a:ext cx="7989209" cy="3389664"/>
          </a:xfrm>
        </p:spPr>
        <p:txBody>
          <a:bodyPr lIns="0" tIns="0" rIns="0" bIns="0" anchor="t">
            <a:normAutofit/>
          </a:bodyPr>
          <a:lstStyle>
            <a:lvl1pPr>
              <a:defRPr sz="7200" b="1">
                <a:solidFill>
                  <a:srgbClr val="EB6D2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140C579-CAAA-084E-BBFF-0296E374D4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971" y="4216789"/>
            <a:ext cx="5007353" cy="53962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35" b="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8726" indent="0">
              <a:buNone/>
              <a:defRPr sz="1635" b="1">
                <a:solidFill>
                  <a:srgbClr val="5EC0C2"/>
                </a:solidFill>
              </a:defRPr>
            </a:lvl2pPr>
            <a:lvl3pPr marL="1177446" indent="0">
              <a:buNone/>
              <a:defRPr sz="1635" b="1">
                <a:solidFill>
                  <a:srgbClr val="5EC0C2"/>
                </a:solidFill>
              </a:defRPr>
            </a:lvl3pPr>
            <a:lvl4pPr marL="1766172" indent="0">
              <a:buNone/>
              <a:defRPr sz="1635" b="1">
                <a:solidFill>
                  <a:srgbClr val="5EC0C2"/>
                </a:solidFill>
              </a:defRPr>
            </a:lvl4pPr>
            <a:lvl5pPr marL="2354897" indent="0">
              <a:buNone/>
              <a:defRPr sz="1635" b="1">
                <a:solidFill>
                  <a:srgbClr val="5EC0C2"/>
                </a:solidFill>
              </a:defRPr>
            </a:lvl5pPr>
          </a:lstStyle>
          <a:p>
            <a:pPr lvl="0"/>
            <a:r>
              <a:rPr lang="en-US" dirty="0"/>
              <a:t>Edit Master 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7819383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_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A654367-D9CC-F242-83FC-ACB2DCAA8996}"/>
              </a:ext>
            </a:extLst>
          </p:cNvPr>
          <p:cNvSpPr/>
          <p:nvPr userDrawn="1"/>
        </p:nvSpPr>
        <p:spPr>
          <a:xfrm>
            <a:off x="-2734178" y="940019"/>
            <a:ext cx="3279780" cy="522595"/>
          </a:xfrm>
          <a:prstGeom prst="rect">
            <a:avLst/>
          </a:prstGeom>
          <a:solidFill>
            <a:srgbClr val="EB6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02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65DF74-30E3-EB41-B747-5913EFFD2B98}"/>
              </a:ext>
            </a:extLst>
          </p:cNvPr>
          <p:cNvSpPr/>
          <p:nvPr userDrawn="1"/>
        </p:nvSpPr>
        <p:spPr>
          <a:xfrm>
            <a:off x="6932818" y="940019"/>
            <a:ext cx="5554553" cy="522595"/>
          </a:xfrm>
          <a:prstGeom prst="rect">
            <a:avLst/>
          </a:prstGeom>
          <a:solidFill>
            <a:srgbClr val="EB6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02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C248C8CB-E774-1244-85E3-274C7D909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2515" y="685380"/>
            <a:ext cx="7989209" cy="3389664"/>
          </a:xfrm>
        </p:spPr>
        <p:txBody>
          <a:bodyPr lIns="0" tIns="0" rIns="0" bIns="0" anchor="t">
            <a:normAutofit/>
          </a:bodyPr>
          <a:lstStyle>
            <a:lvl1pPr>
              <a:defRPr sz="7200" b="1">
                <a:solidFill>
                  <a:srgbClr val="EB6D2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0D75FC1-2454-7741-B633-BF7096D1C0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971" y="4216789"/>
            <a:ext cx="5007353" cy="53962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35" b="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8726" indent="0">
              <a:buNone/>
              <a:defRPr sz="1635" b="1">
                <a:solidFill>
                  <a:srgbClr val="5EC0C2"/>
                </a:solidFill>
              </a:defRPr>
            </a:lvl2pPr>
            <a:lvl3pPr marL="1177446" indent="0">
              <a:buNone/>
              <a:defRPr sz="1635" b="1">
                <a:solidFill>
                  <a:srgbClr val="5EC0C2"/>
                </a:solidFill>
              </a:defRPr>
            </a:lvl3pPr>
            <a:lvl4pPr marL="1766172" indent="0">
              <a:buNone/>
              <a:defRPr sz="1635" b="1">
                <a:solidFill>
                  <a:srgbClr val="5EC0C2"/>
                </a:solidFill>
              </a:defRPr>
            </a:lvl4pPr>
            <a:lvl5pPr marL="2354897" indent="0">
              <a:buNone/>
              <a:defRPr sz="1635" b="1">
                <a:solidFill>
                  <a:srgbClr val="5EC0C2"/>
                </a:solidFill>
              </a:defRPr>
            </a:lvl5pPr>
          </a:lstStyle>
          <a:p>
            <a:pPr lvl="0"/>
            <a:r>
              <a:rPr lang="en-US" dirty="0"/>
              <a:t>Edit Master 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6976344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>
        <p15:guide id="1" orient="horz" pos="75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1 CL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CF3E3F9C-40CB-3041-AD23-174BA3F57E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521" y="2067910"/>
            <a:ext cx="5203302" cy="389339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1177450" rtl="0" eaLnBrk="1" fontAlgn="auto" latinLnBrk="0" hangingPunct="1">
              <a:lnSpc>
                <a:spcPct val="100000"/>
              </a:lnSpc>
              <a:spcBef>
                <a:spcPts val="128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588726" indent="0">
              <a:buClr>
                <a:schemeClr val="accent3"/>
              </a:buClr>
              <a:buSzPct val="80000"/>
              <a:buFont typeface="Wingdings" charset="2"/>
              <a:buNone/>
              <a:defRPr sz="1547"/>
            </a:lvl2pPr>
            <a:lvl3pPr marL="1177446" indent="0">
              <a:buClr>
                <a:schemeClr val="tx2"/>
              </a:buClr>
              <a:buSzPct val="80000"/>
              <a:buFont typeface="Wingdings" charset="2"/>
              <a:buNone/>
              <a:defRPr sz="1547"/>
            </a:lvl3pPr>
          </a:lstStyle>
          <a:p>
            <a:pPr lvl="0"/>
            <a:r>
              <a:rPr lang="fr-FR" dirty="0"/>
              <a:t>Ajouter du Texte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r>
              <a:rPr lang="fr-FR" dirty="0"/>
              <a:t>   </a:t>
            </a:r>
          </a:p>
        </p:txBody>
      </p:sp>
      <p:cxnSp>
        <p:nvCxnSpPr>
          <p:cNvPr id="14" name="Connecteur droit 10">
            <a:extLst>
              <a:ext uri="{FF2B5EF4-FFF2-40B4-BE49-F238E27FC236}">
                <a16:creationId xmlns:a16="http://schemas.microsoft.com/office/drawing/2014/main" id="{6FE30377-C0D1-4941-91E9-050F7C982402}"/>
              </a:ext>
            </a:extLst>
          </p:cNvPr>
          <p:cNvCxnSpPr/>
          <p:nvPr userDrawn="1"/>
        </p:nvCxnSpPr>
        <p:spPr>
          <a:xfrm>
            <a:off x="882517" y="1780539"/>
            <a:ext cx="1804946" cy="0"/>
          </a:xfrm>
          <a:prstGeom prst="line">
            <a:avLst/>
          </a:prstGeom>
          <a:ln w="6350">
            <a:solidFill>
              <a:srgbClr val="EB6D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60488534-30EC-8441-9A4F-031365AA80D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1403" y="1159146"/>
            <a:ext cx="10524926" cy="334043"/>
          </a:xfrm>
          <a:prstGeom prst="rect">
            <a:avLst/>
          </a:prstGeo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800" b="1" i="0" baseline="0">
                <a:ln>
                  <a:noFill/>
                </a:ln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83319" y="701642"/>
            <a:ext cx="6170161" cy="22876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rgbClr val="EB6D27"/>
                </a:solidFill>
              </a:defRPr>
            </a:lvl1pPr>
            <a:lvl2pPr marL="588726" indent="0">
              <a:buNone/>
              <a:defRPr sz="1168" b="1"/>
            </a:lvl2pPr>
            <a:lvl3pPr marL="1177446" indent="0">
              <a:buNone/>
              <a:defRPr sz="1168" b="1"/>
            </a:lvl3pPr>
            <a:lvl4pPr marL="1766172" indent="0">
              <a:buNone/>
              <a:defRPr sz="1168" b="1"/>
            </a:lvl4pPr>
            <a:lvl5pPr marL="2354897" indent="0">
              <a:buNone/>
              <a:defRPr sz="1168" b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39AC5D98-0961-CE4D-918F-E23BC09CE25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882520" y="6323114"/>
            <a:ext cx="4204327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TM / © Tous droits réservés - 2022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0AFAD55-AA90-3E4E-923B-CC8B2D18696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671870" y="6317354"/>
            <a:ext cx="1681938" cy="365125"/>
          </a:xfrm>
        </p:spPr>
        <p:txBody>
          <a:bodyPr/>
          <a:lstStyle>
            <a:lvl1pPr>
              <a:defRPr sz="1000">
                <a:solidFill>
                  <a:srgbClr val="EB6D27"/>
                </a:solidFill>
              </a:defRPr>
            </a:lvl1pPr>
          </a:lstStyle>
          <a:p>
            <a:fld id="{D36DFAFA-FE27-4902-A2AA-ACFF4ED3C9D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9354698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0E93D6-FC42-67B5-56AD-9FF83780D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ABE59C-BBE6-D0A9-6B4F-C865472AB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6BF16A-16A8-CE2C-DCCB-E267EFF17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6BC4-7DC8-4F93-A7D1-A6DECC0D3FE9}" type="datetime1">
              <a:rPr lang="fr-FR" smtClean="0"/>
              <a:t>19/10/2022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C1AC4E-D2D2-3A0B-C894-49B8C8C74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F4107E-C81A-27F3-0BDE-98A1AA419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D08-F27F-4EC9-B65A-7FC759BEC9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248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CF3E3F9C-40CB-3041-AD23-174BA3F57E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518" y="1401163"/>
            <a:ext cx="10471291" cy="389339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1177450" rtl="0" eaLnBrk="1" fontAlgn="auto" latinLnBrk="0" hangingPunct="1">
              <a:lnSpc>
                <a:spcPct val="100000"/>
              </a:lnSpc>
              <a:spcBef>
                <a:spcPts val="128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88726" indent="0">
              <a:buClr>
                <a:schemeClr val="accent3"/>
              </a:buClr>
              <a:buSzPct val="80000"/>
              <a:buFont typeface="Wingdings" charset="2"/>
              <a:buNone/>
              <a:defRPr sz="1547"/>
            </a:lvl2pPr>
            <a:lvl3pPr marL="1177446" indent="0">
              <a:buClr>
                <a:schemeClr val="tx2"/>
              </a:buClr>
              <a:buSzPct val="80000"/>
              <a:buFont typeface="Wingdings" charset="2"/>
              <a:buNone/>
              <a:defRPr sz="1547"/>
            </a:lvl3pPr>
          </a:lstStyle>
          <a:p>
            <a:pPr lvl="0"/>
            <a:r>
              <a:rPr lang="fr-FR" dirty="0"/>
              <a:t>Ajouter du Texte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r>
              <a:rPr lang="fr-FR" dirty="0"/>
              <a:t>   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5EE2B345-6AB3-A648-A1CC-3A4EBC576C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2518" y="383943"/>
            <a:ext cx="10524926" cy="334043"/>
          </a:xfrm>
          <a:prstGeom prst="rect">
            <a:avLst/>
          </a:prstGeo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800" b="1" i="0" baseline="0">
                <a:ln>
                  <a:noFill/>
                </a:ln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D4406439-F932-054D-8F0D-F256C881F81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9483055" y="6505676"/>
            <a:ext cx="1924389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TM / © Tous droits réservés - 2022</a:t>
            </a: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B3769B7E-AED8-6F4A-A060-3E2C63919D7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445248" y="6505676"/>
            <a:ext cx="1681938" cy="365125"/>
          </a:xfrm>
        </p:spPr>
        <p:txBody>
          <a:bodyPr/>
          <a:lstStyle>
            <a:lvl1pPr>
              <a:defRPr sz="1000">
                <a:solidFill>
                  <a:srgbClr val="EB6D27"/>
                </a:solidFill>
              </a:defRPr>
            </a:lvl1pPr>
          </a:lstStyle>
          <a:p>
            <a:fld id="{D36DFAFA-FE27-4902-A2AA-ACFF4ED3C9D8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8" name="Connecteur droit 10">
            <a:extLst>
              <a:ext uri="{FF2B5EF4-FFF2-40B4-BE49-F238E27FC236}">
                <a16:creationId xmlns:a16="http://schemas.microsoft.com/office/drawing/2014/main" id="{B618B92C-1C60-B24A-B7DE-0214247D2AF2}"/>
              </a:ext>
            </a:extLst>
          </p:cNvPr>
          <p:cNvCxnSpPr>
            <a:cxnSpLocks/>
          </p:cNvCxnSpPr>
          <p:nvPr userDrawn="1"/>
        </p:nvCxnSpPr>
        <p:spPr>
          <a:xfrm>
            <a:off x="882518" y="896905"/>
            <a:ext cx="10524926" cy="0"/>
          </a:xfrm>
          <a:prstGeom prst="line">
            <a:avLst/>
          </a:prstGeom>
          <a:ln w="28575">
            <a:solidFill>
              <a:srgbClr val="EB6D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98DF2CD5-1F98-4273-A58C-E02BB27DCD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83" y="6204126"/>
            <a:ext cx="2551902" cy="53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86746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CF3E3F9C-40CB-3041-AD23-174BA3F57E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518" y="1401163"/>
            <a:ext cx="10471291" cy="389339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1177450" rtl="0" eaLnBrk="1" fontAlgn="auto" latinLnBrk="0" hangingPunct="1">
              <a:lnSpc>
                <a:spcPct val="100000"/>
              </a:lnSpc>
              <a:spcBef>
                <a:spcPts val="128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88726" indent="0">
              <a:buClr>
                <a:schemeClr val="accent3"/>
              </a:buClr>
              <a:buSzPct val="80000"/>
              <a:buFont typeface="Wingdings" charset="2"/>
              <a:buNone/>
              <a:defRPr sz="1547"/>
            </a:lvl2pPr>
            <a:lvl3pPr marL="1177446" indent="0">
              <a:buClr>
                <a:schemeClr val="tx2"/>
              </a:buClr>
              <a:buSzPct val="80000"/>
              <a:buFont typeface="Wingdings" charset="2"/>
              <a:buNone/>
              <a:defRPr sz="1547"/>
            </a:lvl3pPr>
          </a:lstStyle>
          <a:p>
            <a:pPr lvl="0"/>
            <a:r>
              <a:rPr lang="fr-FR" dirty="0"/>
              <a:t>Ajouter du Texte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r>
              <a:rPr lang="fr-FR" dirty="0"/>
              <a:t>   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5EE2B345-6AB3-A648-A1CC-3A4EBC576C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2518" y="383943"/>
            <a:ext cx="10524926" cy="334043"/>
          </a:xfrm>
          <a:prstGeom prst="rect">
            <a:avLst/>
          </a:prstGeo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800" b="1" i="0" baseline="0">
                <a:ln>
                  <a:noFill/>
                </a:ln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D4406439-F932-054D-8F0D-F256C881F81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9483055" y="6505676"/>
            <a:ext cx="1924389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TM / © Tous droits réservés - 2022</a:t>
            </a: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B3769B7E-AED8-6F4A-A060-3E2C63919D7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445248" y="6505676"/>
            <a:ext cx="1681938" cy="365125"/>
          </a:xfrm>
        </p:spPr>
        <p:txBody>
          <a:bodyPr/>
          <a:lstStyle>
            <a:lvl1pPr>
              <a:defRPr sz="1000">
                <a:solidFill>
                  <a:srgbClr val="EB6D27"/>
                </a:solidFill>
              </a:defRPr>
            </a:lvl1pPr>
          </a:lstStyle>
          <a:p>
            <a:fld id="{D36DFAFA-FE27-4902-A2AA-ACFF4ED3C9D8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8" name="Connecteur droit 10">
            <a:extLst>
              <a:ext uri="{FF2B5EF4-FFF2-40B4-BE49-F238E27FC236}">
                <a16:creationId xmlns:a16="http://schemas.microsoft.com/office/drawing/2014/main" id="{B618B92C-1C60-B24A-B7DE-0214247D2AF2}"/>
              </a:ext>
            </a:extLst>
          </p:cNvPr>
          <p:cNvCxnSpPr>
            <a:cxnSpLocks/>
          </p:cNvCxnSpPr>
          <p:nvPr userDrawn="1"/>
        </p:nvCxnSpPr>
        <p:spPr>
          <a:xfrm>
            <a:off x="882518" y="896905"/>
            <a:ext cx="10524926" cy="0"/>
          </a:xfrm>
          <a:prstGeom prst="line">
            <a:avLst/>
          </a:prstGeom>
          <a:ln w="28575">
            <a:solidFill>
              <a:srgbClr val="EB6D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006631"/>
      </p:ext>
    </p:extLst>
  </p:cSld>
  <p:clrMapOvr>
    <a:masterClrMapping/>
  </p:clrMapOvr>
  <p:transition spd="slow" advClick="0">
    <p:pull/>
  </p:transition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CF3E3F9C-40CB-3041-AD23-174BA3F57E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518" y="1401163"/>
            <a:ext cx="10471291" cy="389339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1177450" rtl="0" eaLnBrk="1" fontAlgn="auto" latinLnBrk="0" hangingPunct="1">
              <a:lnSpc>
                <a:spcPct val="100000"/>
              </a:lnSpc>
              <a:spcBef>
                <a:spcPts val="128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88726" indent="0">
              <a:buClr>
                <a:schemeClr val="accent3"/>
              </a:buClr>
              <a:buSzPct val="80000"/>
              <a:buFont typeface="Wingdings" charset="2"/>
              <a:buNone/>
              <a:defRPr sz="1547"/>
            </a:lvl2pPr>
            <a:lvl3pPr marL="1177446" indent="0">
              <a:buClr>
                <a:schemeClr val="tx2"/>
              </a:buClr>
              <a:buSzPct val="80000"/>
              <a:buFont typeface="Wingdings" charset="2"/>
              <a:buNone/>
              <a:defRPr sz="1547"/>
            </a:lvl3pPr>
          </a:lstStyle>
          <a:p>
            <a:pPr lvl="0"/>
            <a:r>
              <a:rPr lang="fr-FR" dirty="0"/>
              <a:t>Ajouter du Texte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r>
              <a:rPr lang="fr-FR" dirty="0"/>
              <a:t>   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5EE2B345-6AB3-A648-A1CC-3A4EBC576C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2518" y="383943"/>
            <a:ext cx="10524926" cy="334043"/>
          </a:xfrm>
          <a:prstGeom prst="rect">
            <a:avLst/>
          </a:prstGeo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800" b="1" i="0" baseline="0">
                <a:ln>
                  <a:noFill/>
                </a:ln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D4406439-F932-054D-8F0D-F256C881F81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882520" y="6323114"/>
            <a:ext cx="4204327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TM / © Tous droits réservés - 2022</a:t>
            </a: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B3769B7E-AED8-6F4A-A060-3E2C63919D7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671870" y="6317354"/>
            <a:ext cx="1681938" cy="365125"/>
          </a:xfrm>
        </p:spPr>
        <p:txBody>
          <a:bodyPr/>
          <a:lstStyle>
            <a:lvl1pPr>
              <a:defRPr sz="1000">
                <a:solidFill>
                  <a:srgbClr val="EB6D27"/>
                </a:solidFill>
              </a:defRPr>
            </a:lvl1pPr>
          </a:lstStyle>
          <a:p>
            <a:fld id="{D36DFAFA-FE27-4902-A2AA-ACFF4ED3C9D8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8" name="Connecteur droit 10">
            <a:extLst>
              <a:ext uri="{FF2B5EF4-FFF2-40B4-BE49-F238E27FC236}">
                <a16:creationId xmlns:a16="http://schemas.microsoft.com/office/drawing/2014/main" id="{B618B92C-1C60-B24A-B7DE-0214247D2AF2}"/>
              </a:ext>
            </a:extLst>
          </p:cNvPr>
          <p:cNvCxnSpPr>
            <a:cxnSpLocks/>
          </p:cNvCxnSpPr>
          <p:nvPr userDrawn="1"/>
        </p:nvCxnSpPr>
        <p:spPr>
          <a:xfrm>
            <a:off x="833543" y="1249330"/>
            <a:ext cx="10524926" cy="0"/>
          </a:xfrm>
          <a:prstGeom prst="line">
            <a:avLst/>
          </a:prstGeom>
          <a:ln w="28575">
            <a:solidFill>
              <a:srgbClr val="EB6D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316561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2 CL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CF3E3F9C-40CB-3041-AD23-174BA3F57E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513" y="2067910"/>
            <a:ext cx="4953024" cy="3893395"/>
          </a:xfrm>
          <a:prstGeom prst="rect">
            <a:avLst/>
          </a:prstGeom>
        </p:spPr>
        <p:txBody>
          <a:bodyPr lIns="0" tIns="0" rIns="180000" bIns="0" anchor="t" anchorCtr="0">
            <a:noAutofit/>
          </a:bodyPr>
          <a:lstStyle>
            <a:lvl1pPr marL="0" marR="0" indent="0" algn="l" defTabSz="1177450" rtl="0" eaLnBrk="1" fontAlgn="auto" latinLnBrk="0" hangingPunct="1">
              <a:lnSpc>
                <a:spcPct val="100000"/>
              </a:lnSpc>
              <a:spcBef>
                <a:spcPts val="1287"/>
              </a:spcBef>
              <a:spcAft>
                <a:spcPts val="0"/>
              </a:spcAft>
              <a:buClr>
                <a:srgbClr val="FFA072"/>
              </a:buClr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88726" indent="0">
              <a:buClr>
                <a:schemeClr val="accent3"/>
              </a:buClr>
              <a:buSzPct val="80000"/>
              <a:buFont typeface="Wingdings" charset="2"/>
              <a:buNone/>
              <a:defRPr sz="1547"/>
            </a:lvl2pPr>
            <a:lvl3pPr marL="1177446" indent="0">
              <a:buClr>
                <a:schemeClr val="tx2"/>
              </a:buClr>
              <a:buSzPct val="80000"/>
              <a:buFont typeface="Wingdings" charset="2"/>
              <a:buNone/>
              <a:defRPr sz="1547"/>
            </a:lvl3pPr>
          </a:lstStyle>
          <a:p>
            <a:pPr lvl="0"/>
            <a:r>
              <a:rPr lang="fr-FR" dirty="0"/>
              <a:t>Ajouter du Texte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r>
              <a:rPr lang="fr-FR" dirty="0"/>
              <a:t>   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DED9E9ED-092C-8F4E-9245-49941D2350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1403" y="1159146"/>
            <a:ext cx="10524926" cy="334043"/>
          </a:xfrm>
          <a:prstGeom prst="rect">
            <a:avLst/>
          </a:prstGeo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800" b="1" i="0" baseline="0">
                <a:ln>
                  <a:noFill/>
                </a:ln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8D6DAEE-4ABA-4B4F-9A87-5698CCAA6A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3319" y="701642"/>
            <a:ext cx="6170161" cy="22876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rgbClr val="EB6D27"/>
                </a:solidFill>
              </a:defRPr>
            </a:lvl1pPr>
            <a:lvl2pPr marL="588726" indent="0">
              <a:buNone/>
              <a:defRPr sz="1168" b="1"/>
            </a:lvl2pPr>
            <a:lvl3pPr marL="1177446" indent="0">
              <a:buNone/>
              <a:defRPr sz="1168" b="1"/>
            </a:lvl3pPr>
            <a:lvl4pPr marL="1766172" indent="0">
              <a:buNone/>
              <a:defRPr sz="1168" b="1"/>
            </a:lvl4pPr>
            <a:lvl5pPr marL="2354897" indent="0">
              <a:buNone/>
              <a:defRPr sz="1168" b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EE781977-59B6-0444-9389-F69A42012BE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882520" y="6323114"/>
            <a:ext cx="4204327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TM / © Tous droits réservés - 2022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E5C526C6-A56D-BF4B-9A97-0FD31EFBC06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671870" y="6317354"/>
            <a:ext cx="1681938" cy="365125"/>
          </a:xfrm>
        </p:spPr>
        <p:txBody>
          <a:bodyPr/>
          <a:lstStyle>
            <a:lvl1pPr>
              <a:defRPr sz="1000">
                <a:solidFill>
                  <a:srgbClr val="EB6D27"/>
                </a:solidFill>
              </a:defRPr>
            </a:lvl1pPr>
          </a:lstStyle>
          <a:p>
            <a:fld id="{D36DFAFA-FE27-4902-A2AA-ACFF4ED3C9D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D49C84EC-7EC1-7D40-B5F3-6E9B9F0FA1B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85537" y="2090880"/>
            <a:ext cx="4953024" cy="3893395"/>
          </a:xfrm>
          <a:prstGeom prst="rect">
            <a:avLst/>
          </a:prstGeom>
        </p:spPr>
        <p:txBody>
          <a:bodyPr lIns="0" tIns="0" rIns="180000" bIns="0" anchor="t" anchorCtr="0">
            <a:noAutofit/>
          </a:bodyPr>
          <a:lstStyle>
            <a:lvl1pPr marL="0" marR="0" indent="0" algn="l" defTabSz="1177450" rtl="0" eaLnBrk="1" fontAlgn="auto" latinLnBrk="0" hangingPunct="1">
              <a:lnSpc>
                <a:spcPct val="100000"/>
              </a:lnSpc>
              <a:spcBef>
                <a:spcPts val="1287"/>
              </a:spcBef>
              <a:spcAft>
                <a:spcPts val="0"/>
              </a:spcAft>
              <a:buClr>
                <a:srgbClr val="FFA072"/>
              </a:buClr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88726" indent="0">
              <a:buClr>
                <a:schemeClr val="accent3"/>
              </a:buClr>
              <a:buSzPct val="80000"/>
              <a:buFont typeface="Wingdings" charset="2"/>
              <a:buNone/>
              <a:defRPr sz="1547"/>
            </a:lvl2pPr>
            <a:lvl3pPr marL="1177446" indent="0">
              <a:buClr>
                <a:schemeClr val="tx2"/>
              </a:buClr>
              <a:buSzPct val="80000"/>
              <a:buFont typeface="Wingdings" charset="2"/>
              <a:buNone/>
              <a:defRPr sz="1547"/>
            </a:lvl3pPr>
          </a:lstStyle>
          <a:p>
            <a:pPr lvl="0"/>
            <a:r>
              <a:rPr lang="fr-FR" dirty="0"/>
              <a:t>Ajouter du Texte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r>
              <a:rPr lang="fr-FR" dirty="0"/>
              <a:t>   </a:t>
            </a:r>
          </a:p>
        </p:txBody>
      </p:sp>
      <p:cxnSp>
        <p:nvCxnSpPr>
          <p:cNvPr id="20" name="Connecteur droit 10">
            <a:extLst>
              <a:ext uri="{FF2B5EF4-FFF2-40B4-BE49-F238E27FC236}">
                <a16:creationId xmlns:a16="http://schemas.microsoft.com/office/drawing/2014/main" id="{230794BA-A626-E04C-B409-093E033FC6C1}"/>
              </a:ext>
            </a:extLst>
          </p:cNvPr>
          <p:cNvCxnSpPr/>
          <p:nvPr userDrawn="1"/>
        </p:nvCxnSpPr>
        <p:spPr>
          <a:xfrm>
            <a:off x="882517" y="1780539"/>
            <a:ext cx="1804946" cy="0"/>
          </a:xfrm>
          <a:prstGeom prst="line">
            <a:avLst/>
          </a:prstGeom>
          <a:ln w="6350">
            <a:solidFill>
              <a:srgbClr val="EB6D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659516"/>
      </p:ext>
    </p:extLst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BULLET 2 CL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CF3E3F9C-40CB-3041-AD23-174BA3F57E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519" y="2067910"/>
            <a:ext cx="5086027" cy="3893395"/>
          </a:xfrm>
          <a:prstGeom prst="rect">
            <a:avLst/>
          </a:prstGeom>
        </p:spPr>
        <p:txBody>
          <a:bodyPr lIns="0" tIns="0" rIns="180000" bIns="0" anchor="t" anchorCtr="0">
            <a:noAutofit/>
          </a:bodyPr>
          <a:lstStyle>
            <a:lvl1pPr marL="182570" marR="0" indent="-182570" algn="l" defTabSz="1177450" rtl="0" eaLnBrk="1" fontAlgn="auto" latinLnBrk="0" hangingPunct="1">
              <a:lnSpc>
                <a:spcPct val="100000"/>
              </a:lnSpc>
              <a:spcBef>
                <a:spcPts val="1287"/>
              </a:spcBef>
              <a:spcAft>
                <a:spcPts val="0"/>
              </a:spcAft>
              <a:buClr>
                <a:srgbClr val="EB6D27"/>
              </a:buClr>
              <a:buSzTx/>
              <a:buFont typeface="Arial" panose="020B0604020202020204" pitchFamily="34" charset="0"/>
              <a:buChar char="•"/>
              <a:tabLst/>
              <a:defRPr sz="1200" b="0" i="0" baseline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88726" indent="0">
              <a:buClr>
                <a:schemeClr val="accent3"/>
              </a:buClr>
              <a:buSzPct val="80000"/>
              <a:buFont typeface="Wingdings" charset="2"/>
              <a:buNone/>
              <a:defRPr sz="1547"/>
            </a:lvl2pPr>
            <a:lvl3pPr marL="1177446" indent="0">
              <a:buClr>
                <a:schemeClr val="tx2"/>
              </a:buClr>
              <a:buSzPct val="80000"/>
              <a:buFont typeface="Wingdings" charset="2"/>
              <a:buNone/>
              <a:defRPr sz="1547"/>
            </a:lvl3pPr>
          </a:lstStyle>
          <a:p>
            <a:pPr lvl="0"/>
            <a:r>
              <a:rPr lang="fr-FR" dirty="0"/>
              <a:t>Ajouter du Texte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r>
              <a:rPr lang="fr-FR" dirty="0"/>
              <a:t>   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98A8B2F1-2BE4-2348-9F6D-8CD9439CC3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1403" y="1159146"/>
            <a:ext cx="10524926" cy="334043"/>
          </a:xfrm>
          <a:prstGeom prst="rect">
            <a:avLst/>
          </a:prstGeo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800" b="1" i="0" baseline="0">
                <a:ln>
                  <a:noFill/>
                </a:ln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C80D05AC-B404-0540-B86D-A7670FDABA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3319" y="701642"/>
            <a:ext cx="6170161" cy="22876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rgbClr val="EB6D27"/>
                </a:solidFill>
              </a:defRPr>
            </a:lvl1pPr>
            <a:lvl2pPr marL="588726" indent="0">
              <a:buNone/>
              <a:defRPr sz="1168" b="1"/>
            </a:lvl2pPr>
            <a:lvl3pPr marL="1177446" indent="0">
              <a:buNone/>
              <a:defRPr sz="1168" b="1"/>
            </a:lvl3pPr>
            <a:lvl4pPr marL="1766172" indent="0">
              <a:buNone/>
              <a:defRPr sz="1168" b="1"/>
            </a:lvl4pPr>
            <a:lvl5pPr marL="2354897" indent="0">
              <a:buNone/>
              <a:defRPr sz="1168" b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CC7491BB-573E-CB40-B724-1A9BD42A843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882520" y="6323114"/>
            <a:ext cx="4204327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TM / © Tous droits réservés - 2022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6247049A-D38B-4549-94F2-F9A2A85C3D6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671870" y="6317354"/>
            <a:ext cx="1681938" cy="365125"/>
          </a:xfrm>
        </p:spPr>
        <p:txBody>
          <a:bodyPr/>
          <a:lstStyle>
            <a:lvl1pPr>
              <a:defRPr sz="1000">
                <a:solidFill>
                  <a:srgbClr val="EB6D27"/>
                </a:solidFill>
              </a:defRPr>
            </a:lvl1pPr>
          </a:lstStyle>
          <a:p>
            <a:fld id="{D36DFAFA-FE27-4902-A2AA-ACFF4ED3C9D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BC24B5B5-6FA7-A648-90E0-BFE7109AE9C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67785" y="2067910"/>
            <a:ext cx="5086027" cy="3893395"/>
          </a:xfrm>
          <a:prstGeom prst="rect">
            <a:avLst/>
          </a:prstGeom>
        </p:spPr>
        <p:txBody>
          <a:bodyPr lIns="0" tIns="0" rIns="180000" bIns="0" anchor="t" anchorCtr="0">
            <a:noAutofit/>
          </a:bodyPr>
          <a:lstStyle>
            <a:lvl1pPr marL="182570" marR="0" indent="-182570" algn="l" defTabSz="1177450" rtl="0" eaLnBrk="1" fontAlgn="auto" latinLnBrk="0" hangingPunct="1">
              <a:lnSpc>
                <a:spcPct val="100000"/>
              </a:lnSpc>
              <a:spcBef>
                <a:spcPts val="1287"/>
              </a:spcBef>
              <a:spcAft>
                <a:spcPts val="0"/>
              </a:spcAft>
              <a:buClr>
                <a:srgbClr val="EB6D27"/>
              </a:buClr>
              <a:buSzTx/>
              <a:buFont typeface="Arial" panose="020B0604020202020204" pitchFamily="34" charset="0"/>
              <a:buChar char="•"/>
              <a:tabLst/>
              <a:defRPr sz="1200" b="0" i="0" baseline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88726" indent="0">
              <a:buClr>
                <a:schemeClr val="accent3"/>
              </a:buClr>
              <a:buSzPct val="80000"/>
              <a:buFont typeface="Wingdings" charset="2"/>
              <a:buNone/>
              <a:defRPr sz="1547"/>
            </a:lvl2pPr>
            <a:lvl3pPr marL="1177446" indent="0">
              <a:buClr>
                <a:schemeClr val="tx2"/>
              </a:buClr>
              <a:buSzPct val="80000"/>
              <a:buFont typeface="Wingdings" charset="2"/>
              <a:buNone/>
              <a:defRPr sz="1547"/>
            </a:lvl3pPr>
          </a:lstStyle>
          <a:p>
            <a:pPr lvl="0"/>
            <a:r>
              <a:rPr lang="fr-FR" dirty="0"/>
              <a:t>Ajouter du Texte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r>
              <a:rPr lang="fr-FR" dirty="0"/>
              <a:t>   </a:t>
            </a:r>
          </a:p>
        </p:txBody>
      </p:sp>
      <p:cxnSp>
        <p:nvCxnSpPr>
          <p:cNvPr id="21" name="Connecteur droit 10">
            <a:extLst>
              <a:ext uri="{FF2B5EF4-FFF2-40B4-BE49-F238E27FC236}">
                <a16:creationId xmlns:a16="http://schemas.microsoft.com/office/drawing/2014/main" id="{337C7B06-1F35-D54E-9216-15067A1DDA99}"/>
              </a:ext>
            </a:extLst>
          </p:cNvPr>
          <p:cNvCxnSpPr/>
          <p:nvPr userDrawn="1"/>
        </p:nvCxnSpPr>
        <p:spPr>
          <a:xfrm>
            <a:off x="882517" y="1780539"/>
            <a:ext cx="1804946" cy="0"/>
          </a:xfrm>
          <a:prstGeom prst="line">
            <a:avLst/>
          </a:prstGeom>
          <a:ln w="6350">
            <a:solidFill>
              <a:srgbClr val="EB6D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662320"/>
      </p:ext>
    </p:extLst>
  </p:cSld>
  <p:clrMapOvr>
    <a:masterClrMapping/>
  </p:clrMapOvr>
  <p:transition spd="slow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ableau 4">
            <a:extLst>
              <a:ext uri="{FF2B5EF4-FFF2-40B4-BE49-F238E27FC236}">
                <a16:creationId xmlns:a16="http://schemas.microsoft.com/office/drawing/2014/main" id="{CAAF8649-024D-ED49-8166-D6FCC3E51419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871409" y="2269380"/>
            <a:ext cx="10524923" cy="3920092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84BC06-0D78-644C-9DFE-C8436FAEC2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1403" y="1159146"/>
            <a:ext cx="10524926" cy="334043"/>
          </a:xfrm>
          <a:prstGeom prst="rect">
            <a:avLst/>
          </a:prstGeo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800" b="1" i="0" baseline="0">
                <a:ln>
                  <a:noFill/>
                </a:ln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5938021-A1F0-E449-B9EC-6160F91F93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3319" y="701642"/>
            <a:ext cx="6170161" cy="22876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rgbClr val="EB6D27"/>
                </a:solidFill>
              </a:defRPr>
            </a:lvl1pPr>
            <a:lvl2pPr marL="588726" indent="0">
              <a:buNone/>
              <a:defRPr sz="1168" b="1"/>
            </a:lvl2pPr>
            <a:lvl3pPr marL="1177446" indent="0">
              <a:buNone/>
              <a:defRPr sz="1168" b="1"/>
            </a:lvl3pPr>
            <a:lvl4pPr marL="1766172" indent="0">
              <a:buNone/>
              <a:defRPr sz="1168" b="1"/>
            </a:lvl4pPr>
            <a:lvl5pPr marL="2354897" indent="0">
              <a:buNone/>
              <a:defRPr sz="1168" b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9636CCE2-0FEC-ED49-A7B6-9E348162508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882520" y="6323114"/>
            <a:ext cx="4204327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TM / © Tous droits réservés - 2022</a:t>
            </a: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BE3EA730-108E-A845-A35A-2B15E5921F1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671870" y="6317354"/>
            <a:ext cx="1681938" cy="365125"/>
          </a:xfrm>
        </p:spPr>
        <p:txBody>
          <a:bodyPr/>
          <a:lstStyle>
            <a:lvl1pPr>
              <a:defRPr sz="1000">
                <a:solidFill>
                  <a:srgbClr val="EB6D27"/>
                </a:solidFill>
              </a:defRPr>
            </a:lvl1pPr>
          </a:lstStyle>
          <a:p>
            <a:fld id="{D36DFAFA-FE27-4902-A2AA-ACFF4ED3C9D8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8" name="Connecteur droit 10">
            <a:extLst>
              <a:ext uri="{FF2B5EF4-FFF2-40B4-BE49-F238E27FC236}">
                <a16:creationId xmlns:a16="http://schemas.microsoft.com/office/drawing/2014/main" id="{D618092D-B9BA-D04C-A8CF-038F64B722C2}"/>
              </a:ext>
            </a:extLst>
          </p:cNvPr>
          <p:cNvCxnSpPr/>
          <p:nvPr userDrawn="1"/>
        </p:nvCxnSpPr>
        <p:spPr>
          <a:xfrm>
            <a:off x="882517" y="1780539"/>
            <a:ext cx="1804946" cy="0"/>
          </a:xfrm>
          <a:prstGeom prst="line">
            <a:avLst/>
          </a:prstGeom>
          <a:ln w="6350">
            <a:solidFill>
              <a:srgbClr val="EB6D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070943"/>
      </p:ext>
    </p:extLst>
  </p:cSld>
  <p:clrMapOvr>
    <a:masterClrMapping/>
  </p:clrMapOvr>
  <p:transition spd="slow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IMAGE + TEXTE 2 CL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FD1467E2-B0BF-ED46-B18E-2026ECF5D0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00560" y="2067910"/>
            <a:ext cx="4853250" cy="3893395"/>
          </a:xfrm>
          <a:prstGeom prst="rect">
            <a:avLst/>
          </a:prstGeom>
        </p:spPr>
        <p:txBody>
          <a:bodyPr lIns="0" tIns="0" rIns="180000" bIns="0" anchor="t" anchorCtr="0">
            <a:noAutofit/>
          </a:bodyPr>
          <a:lstStyle>
            <a:lvl1pPr marL="0" marR="0" indent="0" algn="l" defTabSz="1177450" rtl="0" eaLnBrk="1" fontAlgn="auto" latinLnBrk="0" hangingPunct="1">
              <a:lnSpc>
                <a:spcPct val="100000"/>
              </a:lnSpc>
              <a:spcBef>
                <a:spcPts val="128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baseline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88726" indent="0">
              <a:buClr>
                <a:schemeClr val="accent3"/>
              </a:buClr>
              <a:buSzPct val="80000"/>
              <a:buFont typeface="Wingdings" charset="2"/>
              <a:buNone/>
              <a:defRPr sz="1547"/>
            </a:lvl2pPr>
            <a:lvl3pPr marL="1177446" indent="0">
              <a:buClr>
                <a:schemeClr val="tx2"/>
              </a:buClr>
              <a:buSzPct val="80000"/>
              <a:buFont typeface="Wingdings" charset="2"/>
              <a:buNone/>
              <a:defRPr sz="1547"/>
            </a:lvl3pPr>
          </a:lstStyle>
          <a:p>
            <a:pPr lvl="0"/>
            <a:r>
              <a:rPr lang="fr-FR" dirty="0"/>
              <a:t>Ajouter du Texte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r>
              <a:rPr lang="fr-FR" dirty="0"/>
              <a:t>   </a:t>
            </a: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AB3054F9-0A7D-0347-88AC-A6F91ECC0C3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82522" y="2067906"/>
            <a:ext cx="5213489" cy="389416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89C778EC-6998-8C4D-B3D4-612AB44B412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7884167" y="6317352"/>
            <a:ext cx="4204327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TM / © Tous droits réservés - 2022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06A47EF-D650-7E47-8666-8CA3B22318A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188380" y="6317352"/>
            <a:ext cx="1681938" cy="365125"/>
          </a:xfrm>
        </p:spPr>
        <p:txBody>
          <a:bodyPr/>
          <a:lstStyle>
            <a:lvl1pPr>
              <a:defRPr sz="1000">
                <a:solidFill>
                  <a:srgbClr val="EB6D27"/>
                </a:solidFill>
              </a:defRPr>
            </a:lvl1pPr>
          </a:lstStyle>
          <a:p>
            <a:fld id="{D36DFAFA-FE27-4902-A2AA-ACFF4ED3C9D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A52F416-CD3C-F045-AC7D-4CF720012BC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1403" y="1159146"/>
            <a:ext cx="10524926" cy="334043"/>
          </a:xfrm>
          <a:prstGeom prst="rect">
            <a:avLst/>
          </a:prstGeo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800" b="1" i="0" baseline="0">
                <a:ln>
                  <a:noFill/>
                </a:ln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96157FA-596C-3D45-B02F-6A16F2DF3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3319" y="701642"/>
            <a:ext cx="6170161" cy="22876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rgbClr val="EB6D27"/>
                </a:solidFill>
              </a:defRPr>
            </a:lvl1pPr>
            <a:lvl2pPr marL="588726" indent="0">
              <a:buNone/>
              <a:defRPr sz="1168" b="1"/>
            </a:lvl2pPr>
            <a:lvl3pPr marL="1177446" indent="0">
              <a:buNone/>
              <a:defRPr sz="1168" b="1"/>
            </a:lvl3pPr>
            <a:lvl4pPr marL="1766172" indent="0">
              <a:buNone/>
              <a:defRPr sz="1168" b="1"/>
            </a:lvl4pPr>
            <a:lvl5pPr marL="2354897" indent="0">
              <a:buNone/>
              <a:defRPr sz="1168" b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6" name="Connecteur droit 10">
            <a:extLst>
              <a:ext uri="{FF2B5EF4-FFF2-40B4-BE49-F238E27FC236}">
                <a16:creationId xmlns:a16="http://schemas.microsoft.com/office/drawing/2014/main" id="{CFD85810-AC5E-E84D-ACEF-CB05E0BE46BF}"/>
              </a:ext>
            </a:extLst>
          </p:cNvPr>
          <p:cNvCxnSpPr/>
          <p:nvPr userDrawn="1"/>
        </p:nvCxnSpPr>
        <p:spPr>
          <a:xfrm>
            <a:off x="882517" y="1780539"/>
            <a:ext cx="1804946" cy="0"/>
          </a:xfrm>
          <a:prstGeom prst="line">
            <a:avLst/>
          </a:prstGeom>
          <a:ln w="6350">
            <a:solidFill>
              <a:srgbClr val="EB6D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3E8AEB67-8820-4322-9DA6-86D2ED6B443E}"/>
              </a:ext>
            </a:extLst>
          </p:cNvPr>
          <p:cNvSpPr txBox="1"/>
          <p:nvPr userDrawn="1"/>
        </p:nvSpPr>
        <p:spPr>
          <a:xfrm>
            <a:off x="5690567" y="6376802"/>
            <a:ext cx="30710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mars 2022</a:t>
            </a:r>
          </a:p>
        </p:txBody>
      </p:sp>
    </p:spTree>
    <p:extLst>
      <p:ext uri="{BB962C8B-B14F-4D97-AF65-F5344CB8AC3E}">
        <p14:creationId xmlns:p14="http://schemas.microsoft.com/office/powerpoint/2010/main" val="400252481"/>
      </p:ext>
    </p:extLst>
  </p:cSld>
  <p:clrMapOvr>
    <a:masterClrMapping/>
  </p:clrMapOvr>
  <p:transition spd="slow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A2168213-F5EF-0D49-8ADD-D8C23EAD450E}"/>
              </a:ext>
            </a:extLst>
          </p:cNvPr>
          <p:cNvSpPr txBox="1"/>
          <p:nvPr userDrawn="1"/>
        </p:nvSpPr>
        <p:spPr>
          <a:xfrm>
            <a:off x="882516" y="5084778"/>
            <a:ext cx="2046670" cy="11075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fr-FR" sz="1800" b="1" kern="1200" baseline="30000" dirty="0">
                <a:solidFill>
                  <a:srgbClr val="EB6D27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PARIS</a:t>
            </a:r>
            <a:endParaRPr lang="fr-FR" sz="1800" b="1" kern="1200" dirty="0">
              <a:solidFill>
                <a:srgbClr val="EB6D27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r>
              <a:rPr lang="fr-FR" sz="1400" kern="12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11, rue Saint Florentin</a:t>
            </a:r>
            <a:endParaRPr lang="fr-FR" sz="14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r>
              <a:rPr lang="fr-FR" sz="1400" kern="12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75008 Paris - France</a:t>
            </a:r>
            <a:endParaRPr lang="fr-FR" sz="14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r>
              <a:rPr lang="fr-FR" sz="1400" kern="1200" baseline="30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</a:t>
            </a:r>
            <a:r>
              <a:rPr lang="fr-FR" sz="1400" kern="12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01 44 29 31 62</a:t>
            </a:r>
            <a:endParaRPr lang="fr-FR" sz="14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r>
              <a:rPr lang="fr-FR" sz="1400" kern="12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F. 01 44 29 32 68</a:t>
            </a:r>
            <a:endParaRPr lang="fr-FR" sz="14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98CFF88-A8E6-E24E-AA36-75B03FD566E2}"/>
              </a:ext>
            </a:extLst>
          </p:cNvPr>
          <p:cNvSpPr txBox="1"/>
          <p:nvPr userDrawn="1"/>
        </p:nvSpPr>
        <p:spPr>
          <a:xfrm>
            <a:off x="5313072" y="531286"/>
            <a:ext cx="4961199" cy="443601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fr-FR" sz="1400" b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Nos Partenaires</a:t>
            </a:r>
          </a:p>
          <a:p>
            <a:endParaRPr lang="fr-FR" sz="14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endParaRPr lang="fr-FR" sz="14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31AD133-0707-B240-B456-331C12596F58}"/>
              </a:ext>
            </a:extLst>
          </p:cNvPr>
          <p:cNvSpPr txBox="1"/>
          <p:nvPr userDrawn="1"/>
        </p:nvSpPr>
        <p:spPr>
          <a:xfrm>
            <a:off x="9670040" y="6147097"/>
            <a:ext cx="3469903" cy="2326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fr-FR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TM / © Tous droits réservés - 2022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1DB69E-0C68-E449-A1BE-DA7E3C6BFEAE}"/>
              </a:ext>
            </a:extLst>
          </p:cNvPr>
          <p:cNvSpPr/>
          <p:nvPr userDrawn="1"/>
        </p:nvSpPr>
        <p:spPr>
          <a:xfrm>
            <a:off x="10" y="5134405"/>
            <a:ext cx="652057" cy="101598"/>
          </a:xfrm>
          <a:prstGeom prst="rect">
            <a:avLst/>
          </a:prstGeom>
          <a:solidFill>
            <a:srgbClr val="EB6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02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AA1182-91BF-3D44-9A10-CA65589D7F30}"/>
              </a:ext>
            </a:extLst>
          </p:cNvPr>
          <p:cNvSpPr/>
          <p:nvPr userDrawn="1"/>
        </p:nvSpPr>
        <p:spPr>
          <a:xfrm>
            <a:off x="4329973" y="5134405"/>
            <a:ext cx="7862037" cy="101598"/>
          </a:xfrm>
          <a:prstGeom prst="rect">
            <a:avLst/>
          </a:prstGeom>
          <a:solidFill>
            <a:srgbClr val="EB6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02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AF3C064B-670D-4AF4-B1B5-9454B3089B7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88446197"/>
              </p:ext>
            </p:extLst>
          </p:nvPr>
        </p:nvGraphicFramePr>
        <p:xfrm>
          <a:off x="5576630" y="1191741"/>
          <a:ext cx="3261995" cy="923290"/>
        </p:xfrm>
        <a:graphic>
          <a:graphicData uri="http://schemas.openxmlformats.org/drawingml/2006/table">
            <a:tbl>
              <a:tblPr firstRow="1" firstCol="1" bandRow="1"/>
              <a:tblGrid>
                <a:gridCol w="990600">
                  <a:extLst>
                    <a:ext uri="{9D8B030D-6E8A-4147-A177-3AD203B41FA5}">
                      <a16:colId xmlns:a16="http://schemas.microsoft.com/office/drawing/2014/main" val="393670243"/>
                    </a:ext>
                  </a:extLst>
                </a:gridCol>
                <a:gridCol w="2271395">
                  <a:extLst>
                    <a:ext uri="{9D8B030D-6E8A-4147-A177-3AD203B41FA5}">
                      <a16:colId xmlns:a16="http://schemas.microsoft.com/office/drawing/2014/main" val="1507632862"/>
                    </a:ext>
                  </a:extLst>
                </a:gridCol>
              </a:tblGrid>
              <a:tr h="923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</a:pPr>
                      <a:r>
                        <a:rPr lang="fr-FR" sz="900" b="1" spc="3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RAVET &amp; ASSOCIES</a:t>
                      </a:r>
                      <a:br>
                        <a:rPr lang="fr-FR" sz="900" b="1" spc="3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900" b="1" spc="3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Avocats à la Cour</a:t>
                      </a:r>
                      <a:br>
                        <a:rPr lang="fr-FR" sz="900" spc="3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900" spc="3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 rue Saint Florentin - 75008 Paris</a:t>
                      </a:r>
                      <a:br>
                        <a:rPr lang="fr-FR" sz="900" spc="3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900" spc="30" dirty="0">
                          <a:solidFill>
                            <a:srgbClr val="E30613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fr-FR" sz="900" spc="3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+33 1 44 29 31 62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50"/>
                        </a:lnSpc>
                      </a:pPr>
                      <a:r>
                        <a:rPr lang="fr-FR" sz="900" b="1" u="none" strike="noStrike" spc="3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www.ravet-avocats.com</a:t>
                      </a:r>
                      <a:r>
                        <a:rPr lang="fr-FR" sz="900" spc="3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br>
                        <a:rPr lang="fr-FR" sz="900" spc="3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899493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6B187ED7-8FD2-4ABF-A5BD-676A5760A3E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22249240"/>
              </p:ext>
            </p:extLst>
          </p:nvPr>
        </p:nvGraphicFramePr>
        <p:xfrm>
          <a:off x="5694023" y="2830067"/>
          <a:ext cx="3066415" cy="923290"/>
        </p:xfrm>
        <a:graphic>
          <a:graphicData uri="http://schemas.openxmlformats.org/drawingml/2006/table">
            <a:tbl>
              <a:tblPr firstRow="1" firstCol="1" bandRow="1"/>
              <a:tblGrid>
                <a:gridCol w="795020">
                  <a:extLst>
                    <a:ext uri="{9D8B030D-6E8A-4147-A177-3AD203B41FA5}">
                      <a16:colId xmlns:a16="http://schemas.microsoft.com/office/drawing/2014/main" val="3264411223"/>
                    </a:ext>
                  </a:extLst>
                </a:gridCol>
                <a:gridCol w="2271395">
                  <a:extLst>
                    <a:ext uri="{9D8B030D-6E8A-4147-A177-3AD203B41FA5}">
                      <a16:colId xmlns:a16="http://schemas.microsoft.com/office/drawing/2014/main" val="3847901449"/>
                    </a:ext>
                  </a:extLst>
                </a:gridCol>
              </a:tblGrid>
              <a:tr h="923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7313" indent="0">
                        <a:lnSpc>
                          <a:spcPts val="1050"/>
                        </a:lnSpc>
                      </a:pPr>
                      <a:r>
                        <a:rPr lang="fr-FR" sz="900" b="1" spc="3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RAVET – JUND GRAND EST</a:t>
                      </a:r>
                      <a:br>
                        <a:rPr lang="fr-FR" sz="900" b="1" spc="3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900" b="1" spc="3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Société Pluriprofessionnelle d’Exercice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indent="0">
                        <a:lnSpc>
                          <a:spcPts val="1050"/>
                        </a:lnSpc>
                      </a:pPr>
                      <a:r>
                        <a:rPr lang="fr-FR" sz="900" b="1" spc="3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Avocat et Expert-comptable</a:t>
                      </a:r>
                      <a:br>
                        <a:rPr lang="fr-FR" sz="900" spc="3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 rue Alfred Kastler 67000 STRASBOURG</a:t>
                      </a:r>
                      <a:br>
                        <a:rPr lang="fr-FR" sz="900" spc="3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900" spc="30" dirty="0">
                          <a:solidFill>
                            <a:srgbClr val="E30613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fr-FR" sz="900" spc="3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+33 3 88 39 99 00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485874"/>
                  </a:ext>
                </a:extLst>
              </a:tr>
            </a:tbl>
          </a:graphicData>
        </a:graphic>
      </p:graphicFrame>
      <p:pic>
        <p:nvPicPr>
          <p:cNvPr id="1033" name="Image 6">
            <a:extLst>
              <a:ext uri="{FF2B5EF4-FFF2-40B4-BE49-F238E27FC236}">
                <a16:creationId xmlns:a16="http://schemas.microsoft.com/office/drawing/2014/main" id="{704F997F-FE01-43F0-8082-8700F3F2FB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753" y="2759209"/>
            <a:ext cx="99695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logo">
            <a:extLst>
              <a:ext uri="{FF2B5EF4-FFF2-40B4-BE49-F238E27FC236}">
                <a16:creationId xmlns:a16="http://schemas.microsoft.com/office/drawing/2014/main" id="{ABAB7F66-762D-486F-A850-4705CCEC07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850" y="1180226"/>
            <a:ext cx="761905" cy="97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ivider">
            <a:extLst>
              <a:ext uri="{FF2B5EF4-FFF2-40B4-BE49-F238E27FC236}">
                <a16:creationId xmlns:a16="http://schemas.microsoft.com/office/drawing/2014/main" id="{6410D050-070E-4F63-822A-3BD1DB4391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588" y="2050346"/>
            <a:ext cx="222885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ivider">
            <a:extLst>
              <a:ext uri="{FF2B5EF4-FFF2-40B4-BE49-F238E27FC236}">
                <a16:creationId xmlns:a16="http://schemas.microsoft.com/office/drawing/2014/main" id="{C195712A-39DA-4B00-9ED1-5E7D4921E1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588" y="3755445"/>
            <a:ext cx="222885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2">
            <a:extLst>
              <a:ext uri="{FF2B5EF4-FFF2-40B4-BE49-F238E27FC236}">
                <a16:creationId xmlns:a16="http://schemas.microsoft.com/office/drawing/2014/main" id="{87D6ED55-742A-44F1-A2D5-23A7CABB4F9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06268" y="132144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53C71DA3-30A5-4561-8B70-5FB3BC768DF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06268" y="177864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964FAC9A-2B4C-454C-A8AF-D64CFF82D11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06268" y="223584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BE0D6747-6399-4A34-8AFD-866A8BC1148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4074847"/>
            <a:ext cx="4228186" cy="89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95774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>
        <p15:guide id="1" orient="horz" pos="384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ADD585-94C5-47D7-D1BF-250A59260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B6299B-1DB4-268F-0236-60FCBB744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334880-F6CA-7FC2-26C1-749264F21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9469-3115-4BF8-BDCC-179185B3E7C7}" type="datetime1">
              <a:rPr lang="fr-FR" smtClean="0"/>
              <a:t>19/10/2022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F86276-228D-EB1E-3BAA-E5E964C67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35FA5B-E533-85B8-943B-21DDB3344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D08-F27F-4EC9-B65A-7FC759BEC9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224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A5C1F9-F752-9C09-A7F3-6EDCC539E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4CB59C-A879-6CE9-54E8-875D8D984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707A7ED-71C3-57CA-8BB6-311B4E0BE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80F679F-AD1C-FC5F-CAF7-051E2BA0F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6127-BC47-4A16-BFA2-299C4DFEE0F2}" type="datetime1">
              <a:rPr lang="fr-FR" smtClean="0"/>
              <a:t>19/10/2022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7586E1-C3FE-6E35-2C87-5977B1727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F9FB808-B79D-7174-00F4-4D194478F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D08-F27F-4EC9-B65A-7FC759BEC9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2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5674E7-BD44-3D80-F5D8-1D40DB2D6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0E3475-22D5-5574-D146-3520FC24A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19B33A-A976-5378-CA1C-3E4AF6960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EA41F50-8A5C-EF48-0316-AF8937AC2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C23506F-B4EC-EADE-53A9-6E1ACF7D83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477B376-3E02-2374-B5B8-19BB42587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B548-D302-4776-AF64-76FA980933B5}" type="datetime1">
              <a:rPr lang="fr-FR" smtClean="0"/>
              <a:t>19/10/2022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B7DD4F7-B9BB-0870-A0FA-4AA74B5D5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B9C68AC-6B0B-3A38-B70C-87187A433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D08-F27F-4EC9-B65A-7FC759BEC9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287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CF4B87-AEDD-ACA6-9125-0F7E9EAE8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FC75A2A-7EB2-760F-A084-D360402A4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36B0-51E5-4BF8-8C87-0565F76F579E}" type="datetime1">
              <a:rPr lang="fr-FR" smtClean="0"/>
              <a:t>19/10/2022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D9AFC34-67BA-9505-D4B0-E27236363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47E600C-ED88-2214-BA84-4D7D80AF5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D08-F27F-4EC9-B65A-7FC759BEC9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980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3E592F4-DA12-9689-9E41-C263D2647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AAF2-F837-4C99-8C0B-2A316F00EDB5}" type="datetime1">
              <a:rPr lang="fr-FR" smtClean="0"/>
              <a:t>19/10/2022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E506E94-DF2A-12E3-D433-831186934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11EFCB7-12C4-701E-B86F-7EE6EB929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D08-F27F-4EC9-B65A-7FC759BEC9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06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E1A27F-D5DF-77B6-FE35-D2DF0E876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4591E6-5DD9-8642-B263-4158ED18D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3C71E9-32C2-310F-5584-EE7EEBA1B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DCFA02C-7325-D80F-7081-31146ED7F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C4C9-BEE7-4AA1-B1A2-B3CDC2F87A30}" type="datetime1">
              <a:rPr lang="fr-FR" smtClean="0"/>
              <a:t>19/10/2022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387C11-2C98-2F01-7FF0-E5B4995DC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8968C3B-FC2A-4DE5-1B69-D8C0004F4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D08-F27F-4EC9-B65A-7FC759BEC9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07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FF34F2-FE1E-227D-93D3-E23F1F38B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C2521BF-0BAD-2BBB-4715-AA9BC1FE6F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59CCBC-329B-2A3F-DBA2-7C0B3D506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C42906-8F59-EEC4-0F75-F66862D87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1553-1C7F-4E41-AC7B-E3C0BBD7E0E7}" type="datetime1">
              <a:rPr lang="fr-FR" smtClean="0"/>
              <a:t>19/10/2022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82635F-4E66-41B3-5F36-E9B322CF5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53C4BD4-30DA-40D9-5EFB-7A4816A42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D08-F27F-4EC9-B65A-7FC759BEC9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811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B47D035-E024-95DF-842B-665C09261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304B60-9E0A-B11C-A5F2-56A70400F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A8666B-006C-90E0-8CC6-9ACA46E7B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FEBF8-FA66-494C-B431-BFEE6DA262B8}" type="datetime1">
              <a:rPr lang="fr-FR" smtClean="0"/>
              <a:t>19/10/2022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92A2DE-2D95-4479-75F1-85160DE80E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B7522D-2F46-D3BA-D3DE-2E6673A44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F5D08-F27F-4EC9-B65A-7FC759BEC9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09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882525" y="365135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82525" y="1825628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882520" y="6356365"/>
            <a:ext cx="42043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fr-FR" sz="1401" smtClean="0">
                <a:solidFill>
                  <a:srgbClr val="FFA07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TM / © Tous droits réservés - 2022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671870" y="6350604"/>
            <a:ext cx="16819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59" b="1">
                <a:solidFill>
                  <a:srgbClr val="00004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6DFAFA-FE27-4902-A2AA-ACFF4ED3C9D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884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 advClick="0">
    <p:pull/>
  </p:transition>
  <p:hf hdr="0"/>
  <p:txStyles>
    <p:titleStyle>
      <a:lvl1pPr algn="l" defTabSz="1177450" rtl="0" eaLnBrk="1" latinLnBrk="0" hangingPunct="1">
        <a:lnSpc>
          <a:spcPct val="90000"/>
        </a:lnSpc>
        <a:spcBef>
          <a:spcPct val="0"/>
        </a:spcBef>
        <a:buNone/>
        <a:defRPr sz="5665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94363" indent="-294363" algn="l" defTabSz="1177450" rtl="0" eaLnBrk="1" latinLnBrk="0" hangingPunct="1">
        <a:lnSpc>
          <a:spcPct val="90000"/>
        </a:lnSpc>
        <a:spcBef>
          <a:spcPts val="1287"/>
        </a:spcBef>
        <a:buFont typeface="Arial" panose="020B0604020202020204" pitchFamily="34" charset="0"/>
        <a:buChar char="•"/>
        <a:defRPr sz="3606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883087" indent="-294363" algn="l" defTabSz="1177450" rtl="0" eaLnBrk="1" latinLnBrk="0" hangingPunct="1">
        <a:lnSpc>
          <a:spcPct val="90000"/>
        </a:lnSpc>
        <a:spcBef>
          <a:spcPts val="645"/>
        </a:spcBef>
        <a:buFont typeface="Arial" panose="020B0604020202020204" pitchFamily="34" charset="0"/>
        <a:buChar char="•"/>
        <a:defRPr sz="309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471811" indent="-294363" algn="l" defTabSz="1177450" rtl="0" eaLnBrk="1" latinLnBrk="0" hangingPunct="1">
        <a:lnSpc>
          <a:spcPct val="90000"/>
        </a:lnSpc>
        <a:spcBef>
          <a:spcPts val="645"/>
        </a:spcBef>
        <a:buFont typeface="Arial" panose="020B0604020202020204" pitchFamily="34" charset="0"/>
        <a:buChar char="•"/>
        <a:defRPr sz="2576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2060535" indent="-294363" algn="l" defTabSz="1177450" rtl="0" eaLnBrk="1" latinLnBrk="0" hangingPunct="1">
        <a:lnSpc>
          <a:spcPct val="90000"/>
        </a:lnSpc>
        <a:spcBef>
          <a:spcPts val="645"/>
        </a:spcBef>
        <a:buFont typeface="Arial" panose="020B0604020202020204" pitchFamily="34" charset="0"/>
        <a:buChar char="•"/>
        <a:defRPr sz="2318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649261" indent="-294363" algn="l" defTabSz="1177450" rtl="0" eaLnBrk="1" latinLnBrk="0" hangingPunct="1">
        <a:lnSpc>
          <a:spcPct val="90000"/>
        </a:lnSpc>
        <a:spcBef>
          <a:spcPts val="645"/>
        </a:spcBef>
        <a:buFont typeface="Arial" panose="020B0604020202020204" pitchFamily="34" charset="0"/>
        <a:buChar char="•"/>
        <a:defRPr sz="2318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3237984" indent="-294363" algn="l" defTabSz="1177450" rtl="0" eaLnBrk="1" latinLnBrk="0" hangingPunct="1">
        <a:lnSpc>
          <a:spcPct val="90000"/>
        </a:lnSpc>
        <a:spcBef>
          <a:spcPts val="645"/>
        </a:spcBef>
        <a:buFont typeface="Arial" panose="020B0604020202020204" pitchFamily="34" charset="0"/>
        <a:buChar char="•"/>
        <a:defRPr sz="2318" kern="1200">
          <a:solidFill>
            <a:schemeClr val="tx1"/>
          </a:solidFill>
          <a:latin typeface="+mn-lt"/>
          <a:ea typeface="+mn-ea"/>
          <a:cs typeface="+mn-cs"/>
        </a:defRPr>
      </a:lvl6pPr>
      <a:lvl7pPr marL="3826710" indent="-294363" algn="l" defTabSz="1177450" rtl="0" eaLnBrk="1" latinLnBrk="0" hangingPunct="1">
        <a:lnSpc>
          <a:spcPct val="90000"/>
        </a:lnSpc>
        <a:spcBef>
          <a:spcPts val="645"/>
        </a:spcBef>
        <a:buFont typeface="Arial" panose="020B0604020202020204" pitchFamily="34" charset="0"/>
        <a:buChar char="•"/>
        <a:defRPr sz="2318" kern="1200">
          <a:solidFill>
            <a:schemeClr val="tx1"/>
          </a:solidFill>
          <a:latin typeface="+mn-lt"/>
          <a:ea typeface="+mn-ea"/>
          <a:cs typeface="+mn-cs"/>
        </a:defRPr>
      </a:lvl7pPr>
      <a:lvl8pPr marL="4415434" indent="-294363" algn="l" defTabSz="1177450" rtl="0" eaLnBrk="1" latinLnBrk="0" hangingPunct="1">
        <a:lnSpc>
          <a:spcPct val="90000"/>
        </a:lnSpc>
        <a:spcBef>
          <a:spcPts val="645"/>
        </a:spcBef>
        <a:buFont typeface="Arial" panose="020B0604020202020204" pitchFamily="34" charset="0"/>
        <a:buChar char="•"/>
        <a:defRPr sz="2318" kern="1200">
          <a:solidFill>
            <a:schemeClr val="tx1"/>
          </a:solidFill>
          <a:latin typeface="+mn-lt"/>
          <a:ea typeface="+mn-ea"/>
          <a:cs typeface="+mn-cs"/>
        </a:defRPr>
      </a:lvl8pPr>
      <a:lvl9pPr marL="5004159" indent="-294363" algn="l" defTabSz="1177450" rtl="0" eaLnBrk="1" latinLnBrk="0" hangingPunct="1">
        <a:lnSpc>
          <a:spcPct val="90000"/>
        </a:lnSpc>
        <a:spcBef>
          <a:spcPts val="645"/>
        </a:spcBef>
        <a:buFont typeface="Arial" panose="020B0604020202020204" pitchFamily="34" charset="0"/>
        <a:buChar char="•"/>
        <a:defRPr sz="23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177450" rtl="0" eaLnBrk="1" latinLnBrk="0" hangingPunct="1">
        <a:defRPr sz="2318" kern="1200">
          <a:solidFill>
            <a:schemeClr val="tx1"/>
          </a:solidFill>
          <a:latin typeface="+mn-lt"/>
          <a:ea typeface="+mn-ea"/>
          <a:cs typeface="+mn-cs"/>
        </a:defRPr>
      </a:lvl1pPr>
      <a:lvl2pPr marL="588726" algn="l" defTabSz="1177450" rtl="0" eaLnBrk="1" latinLnBrk="0" hangingPunct="1">
        <a:defRPr sz="2318" kern="1200">
          <a:solidFill>
            <a:schemeClr val="tx1"/>
          </a:solidFill>
          <a:latin typeface="+mn-lt"/>
          <a:ea typeface="+mn-ea"/>
          <a:cs typeface="+mn-cs"/>
        </a:defRPr>
      </a:lvl2pPr>
      <a:lvl3pPr marL="1177450" algn="l" defTabSz="1177450" rtl="0" eaLnBrk="1" latinLnBrk="0" hangingPunct="1">
        <a:defRPr sz="2318" kern="1200">
          <a:solidFill>
            <a:schemeClr val="tx1"/>
          </a:solidFill>
          <a:latin typeface="+mn-lt"/>
          <a:ea typeface="+mn-ea"/>
          <a:cs typeface="+mn-cs"/>
        </a:defRPr>
      </a:lvl3pPr>
      <a:lvl4pPr marL="1766174" algn="l" defTabSz="1177450" rtl="0" eaLnBrk="1" latinLnBrk="0" hangingPunct="1">
        <a:defRPr sz="2318" kern="1200">
          <a:solidFill>
            <a:schemeClr val="tx1"/>
          </a:solidFill>
          <a:latin typeface="+mn-lt"/>
          <a:ea typeface="+mn-ea"/>
          <a:cs typeface="+mn-cs"/>
        </a:defRPr>
      </a:lvl4pPr>
      <a:lvl5pPr marL="2354899" algn="l" defTabSz="1177450" rtl="0" eaLnBrk="1" latinLnBrk="0" hangingPunct="1">
        <a:defRPr sz="2318" kern="1200">
          <a:solidFill>
            <a:schemeClr val="tx1"/>
          </a:solidFill>
          <a:latin typeface="+mn-lt"/>
          <a:ea typeface="+mn-ea"/>
          <a:cs typeface="+mn-cs"/>
        </a:defRPr>
      </a:lvl5pPr>
      <a:lvl6pPr marL="2943626" algn="l" defTabSz="1177450" rtl="0" eaLnBrk="1" latinLnBrk="0" hangingPunct="1">
        <a:defRPr sz="2318" kern="1200">
          <a:solidFill>
            <a:schemeClr val="tx1"/>
          </a:solidFill>
          <a:latin typeface="+mn-lt"/>
          <a:ea typeface="+mn-ea"/>
          <a:cs typeface="+mn-cs"/>
        </a:defRPr>
      </a:lvl6pPr>
      <a:lvl7pPr marL="3532346" algn="l" defTabSz="1177450" rtl="0" eaLnBrk="1" latinLnBrk="0" hangingPunct="1">
        <a:defRPr sz="2318" kern="1200">
          <a:solidFill>
            <a:schemeClr val="tx1"/>
          </a:solidFill>
          <a:latin typeface="+mn-lt"/>
          <a:ea typeface="+mn-ea"/>
          <a:cs typeface="+mn-cs"/>
        </a:defRPr>
      </a:lvl7pPr>
      <a:lvl8pPr marL="4121074" algn="l" defTabSz="1177450" rtl="0" eaLnBrk="1" latinLnBrk="0" hangingPunct="1">
        <a:defRPr sz="2318" kern="1200">
          <a:solidFill>
            <a:schemeClr val="tx1"/>
          </a:solidFill>
          <a:latin typeface="+mn-lt"/>
          <a:ea typeface="+mn-ea"/>
          <a:cs typeface="+mn-cs"/>
        </a:defRPr>
      </a:lvl8pPr>
      <a:lvl9pPr marL="4709795" algn="l" defTabSz="1177450" rtl="0" eaLnBrk="1" latinLnBrk="0" hangingPunct="1">
        <a:defRPr sz="23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diagramDrawing" Target="../diagrams/drawing1.xml"/><Relationship Id="rId3" Type="http://schemas.openxmlformats.org/officeDocument/2006/relationships/tags" Target="../tags/tag51.xml"/><Relationship Id="rId7" Type="http://schemas.openxmlformats.org/officeDocument/2006/relationships/notesSlide" Target="../notesSlides/notesSlide10.xml"/><Relationship Id="rId12" Type="http://schemas.openxmlformats.org/officeDocument/2006/relationships/diagramColors" Target="../diagrams/colors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Layout" Target="../slideLayouts/slideLayout2.xml"/><Relationship Id="rId11" Type="http://schemas.openxmlformats.org/officeDocument/2006/relationships/diagramQuickStyle" Target="../diagrams/quickStyle1.xml"/><Relationship Id="rId5" Type="http://schemas.openxmlformats.org/officeDocument/2006/relationships/tags" Target="../tags/tag53.xml"/><Relationship Id="rId10" Type="http://schemas.openxmlformats.org/officeDocument/2006/relationships/diagramLayout" Target="../diagrams/layout1.xml"/><Relationship Id="rId4" Type="http://schemas.openxmlformats.org/officeDocument/2006/relationships/tags" Target="../tags/tag52.xml"/><Relationship Id="rId9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66.xml"/><Relationship Id="rId18" Type="http://schemas.openxmlformats.org/officeDocument/2006/relationships/tags" Target="../tags/tag71.xml"/><Relationship Id="rId26" Type="http://schemas.openxmlformats.org/officeDocument/2006/relationships/tags" Target="../tags/tag79.xml"/><Relationship Id="rId39" Type="http://schemas.openxmlformats.org/officeDocument/2006/relationships/tags" Target="../tags/tag92.xml"/><Relationship Id="rId3" Type="http://schemas.openxmlformats.org/officeDocument/2006/relationships/tags" Target="../tags/tag56.xml"/><Relationship Id="rId21" Type="http://schemas.openxmlformats.org/officeDocument/2006/relationships/tags" Target="../tags/tag74.xml"/><Relationship Id="rId34" Type="http://schemas.openxmlformats.org/officeDocument/2006/relationships/tags" Target="../tags/tag87.xml"/><Relationship Id="rId42" Type="http://schemas.openxmlformats.org/officeDocument/2006/relationships/notesSlide" Target="../notesSlides/notesSlide11.xml"/><Relationship Id="rId47" Type="http://schemas.openxmlformats.org/officeDocument/2006/relationships/image" Target="../media/image20.jpeg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tags" Target="../tags/tag70.xml"/><Relationship Id="rId25" Type="http://schemas.openxmlformats.org/officeDocument/2006/relationships/tags" Target="../tags/tag78.xml"/><Relationship Id="rId33" Type="http://schemas.openxmlformats.org/officeDocument/2006/relationships/tags" Target="../tags/tag86.xml"/><Relationship Id="rId38" Type="http://schemas.openxmlformats.org/officeDocument/2006/relationships/tags" Target="../tags/tag91.xml"/><Relationship Id="rId46" Type="http://schemas.openxmlformats.org/officeDocument/2006/relationships/image" Target="../media/image19.jpeg"/><Relationship Id="rId2" Type="http://schemas.openxmlformats.org/officeDocument/2006/relationships/tags" Target="../tags/tag55.xml"/><Relationship Id="rId16" Type="http://schemas.openxmlformats.org/officeDocument/2006/relationships/tags" Target="../tags/tag69.xml"/><Relationship Id="rId20" Type="http://schemas.openxmlformats.org/officeDocument/2006/relationships/tags" Target="../tags/tag73.xml"/><Relationship Id="rId29" Type="http://schemas.openxmlformats.org/officeDocument/2006/relationships/tags" Target="../tags/tag82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24" Type="http://schemas.openxmlformats.org/officeDocument/2006/relationships/tags" Target="../tags/tag77.xml"/><Relationship Id="rId32" Type="http://schemas.openxmlformats.org/officeDocument/2006/relationships/tags" Target="../tags/tag85.xml"/><Relationship Id="rId37" Type="http://schemas.openxmlformats.org/officeDocument/2006/relationships/tags" Target="../tags/tag90.xml"/><Relationship Id="rId40" Type="http://schemas.openxmlformats.org/officeDocument/2006/relationships/tags" Target="../tags/tag93.xml"/><Relationship Id="rId45" Type="http://schemas.openxmlformats.org/officeDocument/2006/relationships/image" Target="../media/image18.svg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23" Type="http://schemas.openxmlformats.org/officeDocument/2006/relationships/tags" Target="../tags/tag76.xml"/><Relationship Id="rId28" Type="http://schemas.openxmlformats.org/officeDocument/2006/relationships/tags" Target="../tags/tag81.xml"/><Relationship Id="rId36" Type="http://schemas.openxmlformats.org/officeDocument/2006/relationships/tags" Target="../tags/tag89.xml"/><Relationship Id="rId49" Type="http://schemas.openxmlformats.org/officeDocument/2006/relationships/image" Target="../media/image22.png"/><Relationship Id="rId10" Type="http://schemas.openxmlformats.org/officeDocument/2006/relationships/tags" Target="../tags/tag63.xml"/><Relationship Id="rId19" Type="http://schemas.openxmlformats.org/officeDocument/2006/relationships/tags" Target="../tags/tag72.xml"/><Relationship Id="rId31" Type="http://schemas.openxmlformats.org/officeDocument/2006/relationships/tags" Target="../tags/tag84.xml"/><Relationship Id="rId44" Type="http://schemas.openxmlformats.org/officeDocument/2006/relationships/image" Target="../media/image17.png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Relationship Id="rId22" Type="http://schemas.openxmlformats.org/officeDocument/2006/relationships/tags" Target="../tags/tag75.xml"/><Relationship Id="rId27" Type="http://schemas.openxmlformats.org/officeDocument/2006/relationships/tags" Target="../tags/tag80.xml"/><Relationship Id="rId30" Type="http://schemas.openxmlformats.org/officeDocument/2006/relationships/tags" Target="../tags/tag83.xml"/><Relationship Id="rId35" Type="http://schemas.openxmlformats.org/officeDocument/2006/relationships/tags" Target="../tags/tag88.xml"/><Relationship Id="rId43" Type="http://schemas.openxmlformats.org/officeDocument/2006/relationships/image" Target="../media/image10.png"/><Relationship Id="rId48" Type="http://schemas.openxmlformats.org/officeDocument/2006/relationships/image" Target="../media/image21.jpeg"/><Relationship Id="rId8" Type="http://schemas.openxmlformats.org/officeDocument/2006/relationships/tags" Target="../tags/tag6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diagramDrawing" Target="../diagrams/drawing2.xml"/><Relationship Id="rId3" Type="http://schemas.openxmlformats.org/officeDocument/2006/relationships/tags" Target="../tags/tag96.xml"/><Relationship Id="rId7" Type="http://schemas.openxmlformats.org/officeDocument/2006/relationships/notesSlide" Target="../notesSlides/notesSlide12.xml"/><Relationship Id="rId12" Type="http://schemas.openxmlformats.org/officeDocument/2006/relationships/diagramColors" Target="../diagrams/colors2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2.xml"/><Relationship Id="rId11" Type="http://schemas.openxmlformats.org/officeDocument/2006/relationships/diagramQuickStyle" Target="../diagrams/quickStyle2.xml"/><Relationship Id="rId5" Type="http://schemas.openxmlformats.org/officeDocument/2006/relationships/tags" Target="../tags/tag98.xml"/><Relationship Id="rId10" Type="http://schemas.openxmlformats.org/officeDocument/2006/relationships/diagramLayout" Target="../diagrams/layout2.xml"/><Relationship Id="rId4" Type="http://schemas.openxmlformats.org/officeDocument/2006/relationships/tags" Target="../tags/tag97.xml"/><Relationship Id="rId9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3" Type="http://schemas.openxmlformats.org/officeDocument/2006/relationships/tags" Target="../tags/tag101.xml"/><Relationship Id="rId21" Type="http://schemas.openxmlformats.org/officeDocument/2006/relationships/notesSlide" Target="../notesSlides/notesSlide13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10" Type="http://schemas.openxmlformats.org/officeDocument/2006/relationships/tags" Target="../tags/tag108.xml"/><Relationship Id="rId19" Type="http://schemas.openxmlformats.org/officeDocument/2006/relationships/tags" Target="../tags/tag117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tags" Target="../tags/tag12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diagramDrawing" Target="../diagrams/drawing3.xml"/><Relationship Id="rId3" Type="http://schemas.openxmlformats.org/officeDocument/2006/relationships/tags" Target="../tags/tag129.xml"/><Relationship Id="rId7" Type="http://schemas.openxmlformats.org/officeDocument/2006/relationships/notesSlide" Target="../notesSlides/notesSlide16.xml"/><Relationship Id="rId12" Type="http://schemas.openxmlformats.org/officeDocument/2006/relationships/diagramColors" Target="../diagrams/colors3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slideLayout" Target="../slideLayouts/slideLayout2.xml"/><Relationship Id="rId11" Type="http://schemas.openxmlformats.org/officeDocument/2006/relationships/diagramQuickStyle" Target="../diagrams/quickStyle3.xml"/><Relationship Id="rId5" Type="http://schemas.openxmlformats.org/officeDocument/2006/relationships/tags" Target="../tags/tag131.xml"/><Relationship Id="rId10" Type="http://schemas.openxmlformats.org/officeDocument/2006/relationships/diagramLayout" Target="../diagrams/layout3.xml"/><Relationship Id="rId4" Type="http://schemas.openxmlformats.org/officeDocument/2006/relationships/tags" Target="../tags/tag130.xml"/><Relationship Id="rId9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tags" Target="../tags/tag144.xml"/><Relationship Id="rId18" Type="http://schemas.openxmlformats.org/officeDocument/2006/relationships/tags" Target="../tags/tag149.xml"/><Relationship Id="rId26" Type="http://schemas.openxmlformats.org/officeDocument/2006/relationships/tags" Target="../tags/tag157.xml"/><Relationship Id="rId39" Type="http://schemas.openxmlformats.org/officeDocument/2006/relationships/tags" Target="../tags/tag170.xml"/><Relationship Id="rId3" Type="http://schemas.openxmlformats.org/officeDocument/2006/relationships/tags" Target="../tags/tag134.xml"/><Relationship Id="rId21" Type="http://schemas.openxmlformats.org/officeDocument/2006/relationships/tags" Target="../tags/tag152.xml"/><Relationship Id="rId34" Type="http://schemas.openxmlformats.org/officeDocument/2006/relationships/tags" Target="../tags/tag165.xml"/><Relationship Id="rId42" Type="http://schemas.openxmlformats.org/officeDocument/2006/relationships/notesSlide" Target="../notesSlides/notesSlide17.xml"/><Relationship Id="rId47" Type="http://schemas.openxmlformats.org/officeDocument/2006/relationships/image" Target="../media/image22.png"/><Relationship Id="rId7" Type="http://schemas.openxmlformats.org/officeDocument/2006/relationships/tags" Target="../tags/tag138.xml"/><Relationship Id="rId12" Type="http://schemas.openxmlformats.org/officeDocument/2006/relationships/tags" Target="../tags/tag143.xml"/><Relationship Id="rId17" Type="http://schemas.openxmlformats.org/officeDocument/2006/relationships/tags" Target="../tags/tag148.xml"/><Relationship Id="rId25" Type="http://schemas.openxmlformats.org/officeDocument/2006/relationships/tags" Target="../tags/tag156.xml"/><Relationship Id="rId33" Type="http://schemas.openxmlformats.org/officeDocument/2006/relationships/tags" Target="../tags/tag164.xml"/><Relationship Id="rId38" Type="http://schemas.openxmlformats.org/officeDocument/2006/relationships/tags" Target="../tags/tag169.xml"/><Relationship Id="rId46" Type="http://schemas.openxmlformats.org/officeDocument/2006/relationships/image" Target="../media/image21.jpeg"/><Relationship Id="rId2" Type="http://schemas.openxmlformats.org/officeDocument/2006/relationships/tags" Target="../tags/tag133.xml"/><Relationship Id="rId16" Type="http://schemas.openxmlformats.org/officeDocument/2006/relationships/tags" Target="../tags/tag147.xml"/><Relationship Id="rId20" Type="http://schemas.openxmlformats.org/officeDocument/2006/relationships/tags" Target="../tags/tag151.xml"/><Relationship Id="rId29" Type="http://schemas.openxmlformats.org/officeDocument/2006/relationships/tags" Target="../tags/tag160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24" Type="http://schemas.openxmlformats.org/officeDocument/2006/relationships/tags" Target="../tags/tag155.xml"/><Relationship Id="rId32" Type="http://schemas.openxmlformats.org/officeDocument/2006/relationships/tags" Target="../tags/tag163.xml"/><Relationship Id="rId37" Type="http://schemas.openxmlformats.org/officeDocument/2006/relationships/tags" Target="../tags/tag168.xml"/><Relationship Id="rId40" Type="http://schemas.openxmlformats.org/officeDocument/2006/relationships/tags" Target="../tags/tag171.xml"/><Relationship Id="rId45" Type="http://schemas.openxmlformats.org/officeDocument/2006/relationships/image" Target="../media/image20.jpeg"/><Relationship Id="rId5" Type="http://schemas.openxmlformats.org/officeDocument/2006/relationships/tags" Target="../tags/tag136.xml"/><Relationship Id="rId15" Type="http://schemas.openxmlformats.org/officeDocument/2006/relationships/tags" Target="../tags/tag146.xml"/><Relationship Id="rId23" Type="http://schemas.openxmlformats.org/officeDocument/2006/relationships/tags" Target="../tags/tag154.xml"/><Relationship Id="rId28" Type="http://schemas.openxmlformats.org/officeDocument/2006/relationships/tags" Target="../tags/tag159.xml"/><Relationship Id="rId36" Type="http://schemas.openxmlformats.org/officeDocument/2006/relationships/tags" Target="../tags/tag167.xml"/><Relationship Id="rId10" Type="http://schemas.openxmlformats.org/officeDocument/2006/relationships/tags" Target="../tags/tag141.xml"/><Relationship Id="rId19" Type="http://schemas.openxmlformats.org/officeDocument/2006/relationships/tags" Target="../tags/tag150.xml"/><Relationship Id="rId31" Type="http://schemas.openxmlformats.org/officeDocument/2006/relationships/tags" Target="../tags/tag162.xml"/><Relationship Id="rId44" Type="http://schemas.openxmlformats.org/officeDocument/2006/relationships/image" Target="../media/image19.jpeg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tags" Target="../tags/tag145.xml"/><Relationship Id="rId22" Type="http://schemas.openxmlformats.org/officeDocument/2006/relationships/tags" Target="../tags/tag153.xml"/><Relationship Id="rId27" Type="http://schemas.openxmlformats.org/officeDocument/2006/relationships/tags" Target="../tags/tag158.xml"/><Relationship Id="rId30" Type="http://schemas.openxmlformats.org/officeDocument/2006/relationships/tags" Target="../tags/tag161.xml"/><Relationship Id="rId35" Type="http://schemas.openxmlformats.org/officeDocument/2006/relationships/tags" Target="../tags/tag166.xml"/><Relationship Id="rId4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7" Type="http://schemas.openxmlformats.org/officeDocument/2006/relationships/image" Target="../media/image10.png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11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10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7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1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2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10" Type="http://schemas.openxmlformats.org/officeDocument/2006/relationships/image" Target="../media/image13.png"/><Relationship Id="rId4" Type="http://schemas.openxmlformats.org/officeDocument/2006/relationships/tags" Target="../tags/tag24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notesSlide" Target="../notesSlides/notesSlide6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6" Type="http://schemas.openxmlformats.org/officeDocument/2006/relationships/image" Target="../media/image15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image" Target="../media/image14.png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40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9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AF96416-8958-46FA-B52E-CACAC32E64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23653" y="2282080"/>
            <a:ext cx="1608464" cy="13860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1100" b="0" i="1" dirty="0">
                <a:latin typeface="Calibri" panose="020F0502020204030204" pitchFamily="34" charset="0"/>
                <a:cs typeface="Calibri" panose="020F0502020204030204" pitchFamily="34" charset="0"/>
              </a:rPr>
              <a:t>Cabinets Partenaires :</a:t>
            </a:r>
          </a:p>
          <a:p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C5E165-9B59-9760-E0E1-863C94BD342E}"/>
              </a:ext>
            </a:extLst>
          </p:cNvPr>
          <p:cNvSpPr/>
          <p:nvPr/>
        </p:nvSpPr>
        <p:spPr>
          <a:xfrm>
            <a:off x="1134738" y="4440689"/>
            <a:ext cx="10561964" cy="1620570"/>
          </a:xfrm>
          <a:prstGeom prst="rect">
            <a:avLst/>
          </a:prstGeom>
          <a:noFill/>
          <a:ln w="28575">
            <a:solidFill>
              <a:srgbClr val="EB6D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Espace réservé du texte 1">
            <a:extLst>
              <a:ext uri="{FF2B5EF4-FFF2-40B4-BE49-F238E27FC236}">
                <a16:creationId xmlns:a16="http://schemas.microsoft.com/office/drawing/2014/main" id="{204527EA-60F3-D92D-9E32-12FA7101B4CE}"/>
              </a:ext>
            </a:extLst>
          </p:cNvPr>
          <p:cNvSpPr txBox="1">
            <a:spLocks/>
          </p:cNvSpPr>
          <p:nvPr/>
        </p:nvSpPr>
        <p:spPr>
          <a:xfrm>
            <a:off x="1698864" y="4406698"/>
            <a:ext cx="9433711" cy="162057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ctr" defTabSz="1177450" rtl="0" eaLnBrk="1" latinLnBrk="0" hangingPunct="1">
              <a:lnSpc>
                <a:spcPct val="100000"/>
              </a:lnSpc>
              <a:spcBef>
                <a:spcPts val="1287"/>
              </a:spcBef>
              <a:buFont typeface="Arial" panose="020B0604020202020204" pitchFamily="34" charset="0"/>
              <a:buNone/>
              <a:defRPr sz="3500" b="1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83087" indent="-294363" algn="l" defTabSz="1177450" rtl="0" eaLnBrk="1" latinLnBrk="0" hangingPunct="1">
              <a:lnSpc>
                <a:spcPct val="90000"/>
              </a:lnSpc>
              <a:spcBef>
                <a:spcPts val="645"/>
              </a:spcBef>
              <a:buFont typeface="Arial" panose="020B0604020202020204" pitchFamily="34" charset="0"/>
              <a:buChar char="•"/>
              <a:defRPr sz="309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471811" indent="-294363" algn="l" defTabSz="1177450" rtl="0" eaLnBrk="1" latinLnBrk="0" hangingPunct="1">
              <a:lnSpc>
                <a:spcPct val="90000"/>
              </a:lnSpc>
              <a:spcBef>
                <a:spcPts val="645"/>
              </a:spcBef>
              <a:buFont typeface="Arial" panose="020B0604020202020204" pitchFamily="34" charset="0"/>
              <a:buChar char="•"/>
              <a:defRPr sz="2576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2060535" indent="-294363" algn="l" defTabSz="1177450" rtl="0" eaLnBrk="1" latinLnBrk="0" hangingPunct="1">
              <a:lnSpc>
                <a:spcPct val="90000"/>
              </a:lnSpc>
              <a:spcBef>
                <a:spcPts val="645"/>
              </a:spcBef>
              <a:buFont typeface="Arial" panose="020B0604020202020204" pitchFamily="34" charset="0"/>
              <a:buChar char="•"/>
              <a:defRPr sz="2318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649261" indent="-294363" algn="l" defTabSz="1177450" rtl="0" eaLnBrk="1" latinLnBrk="0" hangingPunct="1">
              <a:lnSpc>
                <a:spcPct val="90000"/>
              </a:lnSpc>
              <a:spcBef>
                <a:spcPts val="645"/>
              </a:spcBef>
              <a:buFont typeface="Arial" panose="020B0604020202020204" pitchFamily="34" charset="0"/>
              <a:buChar char="•"/>
              <a:defRPr sz="2318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237984" indent="-294363" algn="l" defTabSz="1177450" rtl="0" eaLnBrk="1" latinLnBrk="0" hangingPunct="1">
              <a:lnSpc>
                <a:spcPct val="90000"/>
              </a:lnSpc>
              <a:spcBef>
                <a:spcPts val="645"/>
              </a:spcBef>
              <a:buFont typeface="Arial" panose="020B0604020202020204" pitchFamily="34" charset="0"/>
              <a:buChar char="•"/>
              <a:defRPr sz="23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26710" indent="-294363" algn="l" defTabSz="1177450" rtl="0" eaLnBrk="1" latinLnBrk="0" hangingPunct="1">
              <a:lnSpc>
                <a:spcPct val="90000"/>
              </a:lnSpc>
              <a:spcBef>
                <a:spcPts val="645"/>
              </a:spcBef>
              <a:buFont typeface="Arial" panose="020B0604020202020204" pitchFamily="34" charset="0"/>
              <a:buChar char="•"/>
              <a:defRPr sz="23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15434" indent="-294363" algn="l" defTabSz="1177450" rtl="0" eaLnBrk="1" latinLnBrk="0" hangingPunct="1">
              <a:lnSpc>
                <a:spcPct val="90000"/>
              </a:lnSpc>
              <a:spcBef>
                <a:spcPts val="645"/>
              </a:spcBef>
              <a:buFont typeface="Arial" panose="020B0604020202020204" pitchFamily="34" charset="0"/>
              <a:buChar char="•"/>
              <a:defRPr sz="23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04159" indent="-294363" algn="l" defTabSz="1177450" rtl="0" eaLnBrk="1" latinLnBrk="0" hangingPunct="1">
              <a:lnSpc>
                <a:spcPct val="90000"/>
              </a:lnSpc>
              <a:spcBef>
                <a:spcPts val="645"/>
              </a:spcBef>
              <a:buFont typeface="Arial" panose="020B0604020202020204" pitchFamily="34" charset="0"/>
              <a:buChar char="•"/>
              <a:defRPr sz="23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De la relance à la croissance : La fiducie, un outil de financement au service des entreprises</a:t>
            </a: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Matinale AFIDU 20/10/2022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E553ABE-C55C-5A40-E677-675C74945B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267333" y="3068778"/>
            <a:ext cx="614363" cy="6667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231FCB1-3937-4E8C-6A44-40C206FB357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163301" y="3088481"/>
            <a:ext cx="533400" cy="68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57713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AFEC0D1-D908-D61E-007C-C437DE6BD36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570368" cy="6858000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CF1DE8-04E1-B772-7F23-CFE877C35A1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E1F5D08-F27F-4EC9-B65A-7FC759BEC9A6}" type="slidenum">
              <a:rPr lang="fr-FR" smtClean="0"/>
              <a:t>10</a:t>
            </a:fld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0744C64-4A6C-AA9A-B04D-B052F9B6D91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246058" y="65673"/>
            <a:ext cx="8663368" cy="903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cap="small" spc="600" dirty="0">
                <a:solidFill>
                  <a:srgbClr val="EB6D27"/>
                </a:solidFill>
                <a:latin typeface="Calibri (Corps)"/>
              </a:rPr>
              <a:t>Business case 1 : prévention des difficultés des entreprises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EFEF5BE1-0A95-03A5-5869-DF69AF3D75C3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 rot="16200000">
            <a:off x="-2630530" y="2766218"/>
            <a:ext cx="58227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b="1" cap="small" spc="600" dirty="0">
                <a:solidFill>
                  <a:srgbClr val="EB6D27"/>
                </a:solidFill>
                <a:latin typeface="Calibri (Corps)"/>
              </a:rPr>
              <a:t>2.1 Financer la relance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9DAFF24A-322D-0D8F-4782-A2FF532EDAAD}"/>
              </a:ext>
            </a:extLst>
          </p:cNvPr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37931129"/>
              </p:ext>
            </p:extLst>
          </p:nvPr>
        </p:nvGraphicFramePr>
        <p:xfrm>
          <a:off x="2619318" y="96957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029386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AFEC0D1-D908-D61E-007C-C437DE6BD36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3"/>
          <a:stretch>
            <a:fillRect/>
          </a:stretch>
        </p:blipFill>
        <p:spPr>
          <a:xfrm>
            <a:off x="0" y="0"/>
            <a:ext cx="570368" cy="68580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D0744C64-4A6C-AA9A-B04D-B052F9B6D91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246058" y="65673"/>
            <a:ext cx="8663368" cy="903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cap="small" spc="600" dirty="0">
                <a:solidFill>
                  <a:srgbClr val="EB6D27"/>
                </a:solidFill>
                <a:latin typeface="Calibri (Corps)"/>
              </a:rPr>
              <a:t>Business case 1 : prévention des difficultés des entreprises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69671FF6-F394-2789-48D9-070DE9D073B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633888" y="1512740"/>
            <a:ext cx="1543329" cy="631479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3A137277-E795-9C7D-0002-A58C4CDEDEB7}"/>
              </a:ext>
            </a:extLst>
          </p:cNvPr>
          <p:cNvCxnSpPr>
            <a:cxnSpLocks/>
            <a:stCxn id="20" idx="4"/>
            <a:endCxn id="27" idx="0"/>
          </p:cNvCxnSpPr>
          <p:nvPr>
            <p:custDataLst>
              <p:tags r:id="rId4"/>
            </p:custDataLst>
          </p:nvPr>
        </p:nvCxnSpPr>
        <p:spPr>
          <a:xfrm>
            <a:off x="2405553" y="2144219"/>
            <a:ext cx="0" cy="1377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BA0FD171-E3EE-3A26-25DF-D4986A28952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917231" y="2912442"/>
            <a:ext cx="18921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100" dirty="0">
              <a:latin typeface=" Calibri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53910D0-0E81-EE35-8874-532BD0A5895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459465" y="1679957"/>
            <a:ext cx="1892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0000"/>
                </a:solidFill>
                <a:latin typeface=" Calibri"/>
              </a:rPr>
              <a:t>2 Banques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1D2985E-6E7B-6294-3F65-0B60BE6C3D8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213657" y="2151656"/>
            <a:ext cx="140118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>
                <a:solidFill>
                  <a:srgbClr val="000000"/>
                </a:solidFill>
                <a:latin typeface=" Calibri"/>
              </a:rPr>
              <a:t>2 Emprunts bénéficiant du Privilège de New Money </a:t>
            </a:r>
            <a:r>
              <a:rPr lang="fr-FR" sz="1100" i="1" dirty="0">
                <a:solidFill>
                  <a:srgbClr val="000000"/>
                </a:solidFill>
                <a:latin typeface=" Calibri"/>
                <a:sym typeface="Wingdings" panose="05000000000000000000" pitchFamily="2" charset="2"/>
              </a:rPr>
              <a:t>aux termes d’un Accord de conciliation </a:t>
            </a:r>
            <a:r>
              <a:rPr lang="fr-FR" sz="1100" i="1" u="sng" dirty="0">
                <a:solidFill>
                  <a:srgbClr val="000000"/>
                </a:solidFill>
                <a:latin typeface=" Calibri"/>
                <a:sym typeface="Wingdings" panose="05000000000000000000" pitchFamily="2" charset="2"/>
              </a:rPr>
              <a:t>homologué</a:t>
            </a:r>
            <a:endParaRPr lang="fr-FR" sz="1100" i="1" u="sng" dirty="0">
              <a:solidFill>
                <a:srgbClr val="000000"/>
              </a:solidFill>
              <a:latin typeface=" Calibri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A6C4D97D-9A6A-99B8-BE78-A024E0691FB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554519" y="3536406"/>
            <a:ext cx="1702067" cy="4979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EED8356F-3916-4B1F-BD98-EFDAEBBABE9B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554519" y="4356346"/>
            <a:ext cx="1702067" cy="4979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F6387C3-D3F4-438A-613F-5921314CF8E7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33782" y="3521637"/>
            <a:ext cx="2143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0000"/>
                </a:solidFill>
                <a:latin typeface=" Calibri"/>
              </a:rPr>
              <a:t>Société B (Production cinématographique)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A5CCF24-0E95-8707-BA3D-A1BEFD0F115A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580384" y="4462194"/>
            <a:ext cx="1694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0000"/>
                </a:solidFill>
                <a:latin typeface=" Calibri"/>
              </a:rPr>
              <a:t>SCI C.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E96EDB08-A1AD-6282-2FBC-9DD025D1813B}"/>
              </a:ext>
            </a:extLst>
          </p:cNvPr>
          <p:cNvCxnSpPr>
            <a:stCxn id="25" idx="2"/>
            <a:endCxn id="26" idx="0"/>
          </p:cNvCxnSpPr>
          <p:nvPr>
            <p:custDataLst>
              <p:tags r:id="rId12"/>
            </p:custDataLst>
          </p:nvPr>
        </p:nvCxnSpPr>
        <p:spPr>
          <a:xfrm>
            <a:off x="2405553" y="4034347"/>
            <a:ext cx="0" cy="321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9C9FC71B-29AA-39ED-4C85-B7B1A211071F}"/>
              </a:ext>
            </a:extLst>
          </p:cNvPr>
          <p:cNvCxnSpPr>
            <a:cxnSpLocks/>
            <a:stCxn id="26" idx="2"/>
            <a:endCxn id="31" idx="0"/>
          </p:cNvCxnSpPr>
          <p:nvPr>
            <p:custDataLst>
              <p:tags r:id="rId13"/>
            </p:custDataLst>
          </p:nvPr>
        </p:nvCxnSpPr>
        <p:spPr>
          <a:xfrm flipH="1">
            <a:off x="2405552" y="4854287"/>
            <a:ext cx="1" cy="482316"/>
          </a:xfrm>
          <a:prstGeom prst="straightConnector1">
            <a:avLst/>
          </a:prstGeom>
          <a:ln>
            <a:solidFill>
              <a:srgbClr val="EB6D27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90064A33-CA7B-9791-80FC-F763134343E1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550528" y="5336603"/>
            <a:ext cx="1710048" cy="7645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00004C"/>
                </a:solidFill>
                <a:effectLst/>
                <a:uLnTx/>
                <a:uFillTx/>
                <a:latin typeface=" Calibri"/>
                <a:ea typeface="+mn-ea"/>
                <a:cs typeface="+mn-cs"/>
              </a:rPr>
              <a:t>Actif Immobilier Sous-Jacent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00004C"/>
                </a:solidFill>
                <a:effectLst/>
                <a:uLnTx/>
                <a:uFillTx/>
                <a:latin typeface=" Calibri"/>
                <a:ea typeface="+mn-ea"/>
                <a:cs typeface="+mn-cs"/>
              </a:rPr>
              <a:t>(logé dans SCI C.)</a:t>
            </a:r>
          </a:p>
        </p:txBody>
      </p:sp>
      <p:pic>
        <p:nvPicPr>
          <p:cNvPr id="32" name="Graphique 31" descr="Maison avec un remplissage uni">
            <a:extLst>
              <a:ext uri="{FF2B5EF4-FFF2-40B4-BE49-F238E27FC236}">
                <a16:creationId xmlns:a16="http://schemas.microsoft.com/office/drawing/2014/main" id="{CEFB392F-1603-8385-89F7-518A83B7B385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2157638" y="5967103"/>
            <a:ext cx="457200" cy="457200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B2CAFA2A-B3AE-F89D-5898-03FF8B3BE06E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5807796" y="2324084"/>
            <a:ext cx="2267119" cy="588358"/>
          </a:xfrm>
          <a:prstGeom prst="rect">
            <a:avLst/>
          </a:prstGeom>
          <a:ln>
            <a:solidFill>
              <a:srgbClr val="EB6D27"/>
            </a:solidFill>
          </a:ln>
        </p:spPr>
        <p:txBody>
          <a:bodyPr vert="horz" wrap="square" lIns="0" tIns="0" rIns="0" bIns="0" rtlCol="0" anchor="ctr">
            <a:normAutofit/>
          </a:bodyPr>
          <a:lstStyle/>
          <a:p>
            <a:pPr marL="90491" algn="ctr"/>
            <a:r>
              <a:rPr lang="fr-FR" sz="1100" b="1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BENEFICIAIRE(S) : Les 2 BANQUES </a:t>
            </a:r>
            <a:r>
              <a:rPr lang="fr-FR" sz="1100" b="1" i="1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(Prêteurs)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EBED9DA2-574A-15F4-FA33-A26004CBC178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791938" y="3174366"/>
            <a:ext cx="1634401" cy="1103443"/>
          </a:xfrm>
          <a:prstGeom prst="rect">
            <a:avLst/>
          </a:prstGeom>
        </p:spPr>
        <p:txBody>
          <a:bodyPr vert="horz" wrap="square" lIns="0" tIns="0" rIns="0" bIns="0" rtlCol="0">
            <a:normAutofit fontScale="92500"/>
          </a:bodyPr>
          <a:lstStyle/>
          <a:p>
            <a:pPr marL="92075" algn="just">
              <a:spcAft>
                <a:spcPts val="600"/>
              </a:spcAft>
            </a:pPr>
            <a:r>
              <a:rPr lang="fr-FR" sz="1200" b="1" i="1" u="sng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MISE EN FIDUCIE :</a:t>
            </a:r>
          </a:p>
          <a:p>
            <a:pPr marL="92075" algn="just"/>
            <a:r>
              <a:rPr lang="fr-FR" sz="1200" i="1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Transfert de 100 % des droits sociaux de SCI C., filiale de la B., en garantie du remboursement des Emprunts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2F780D87-7B42-7F45-8BD2-F3049B0986D8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 rotWithShape="1"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0" t="15764" r="29358" b="19955"/>
          <a:stretch/>
        </p:blipFill>
        <p:spPr>
          <a:xfrm>
            <a:off x="8553337" y="3528892"/>
            <a:ext cx="499340" cy="843620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8A989AA6-0436-BF4D-628D-B651525D3ADE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8293824" y="4372512"/>
            <a:ext cx="932435" cy="295656"/>
          </a:xfrm>
          <a:prstGeom prst="rect">
            <a:avLst/>
          </a:prstGeom>
          <a:ln>
            <a:solidFill>
              <a:srgbClr val="EB6D27"/>
            </a:solidFill>
          </a:ln>
        </p:spPr>
        <p:txBody>
          <a:bodyPr vert="horz" wrap="square" lIns="0" tIns="0" rIns="0" bIns="0" rtlCol="0" anchor="ctr">
            <a:normAutofit/>
          </a:bodyPr>
          <a:lstStyle/>
          <a:p>
            <a:pPr algn="ctr"/>
            <a:r>
              <a:rPr lang="fr-FR" sz="1100" b="1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FIDUCIAIRE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A7191262-F3BF-9D79-5157-487F3F4C325D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 rotWithShape="1"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3" t="23782" r="35185" b="21770"/>
          <a:stretch/>
        </p:blipFill>
        <p:spPr>
          <a:xfrm rot="7282532">
            <a:off x="9096317" y="3862742"/>
            <a:ext cx="322800" cy="610809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07D3CF37-0C7B-7EA1-F718-47B5D936EEDB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 rotWithShape="1"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1" t="31295" r="33010" b="21157"/>
          <a:stretch/>
        </p:blipFill>
        <p:spPr>
          <a:xfrm rot="13373788">
            <a:off x="8003030" y="2855920"/>
            <a:ext cx="273020" cy="475745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96EB93B9-C6C3-BBB1-5861-E00663BC0E91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8228585" y="3109808"/>
            <a:ext cx="3449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H1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A0D9AA82-AA44-AAE6-FBD4-77C8C080248D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5663091" y="3260882"/>
            <a:ext cx="2315824" cy="1957129"/>
          </a:xfrm>
          <a:prstGeom prst="rect">
            <a:avLst/>
          </a:prstGeom>
        </p:spPr>
        <p:txBody>
          <a:bodyPr vert="horz" wrap="square" lIns="0" tIns="0" rIns="0" bIns="0" rtlCol="0">
            <a:normAutofit fontScale="92500" lnSpcReduction="10000"/>
          </a:bodyPr>
          <a:lstStyle/>
          <a:p>
            <a:pPr algn="just">
              <a:spcAft>
                <a:spcPts val="600"/>
              </a:spcAft>
            </a:pPr>
            <a:r>
              <a:rPr lang="fr-FR" sz="1400" b="1" i="1" u="sng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DENOUEMENT DE LA FIDUCIE :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fr-FR" sz="1400" i="1" u="sng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H1</a:t>
            </a:r>
            <a:r>
              <a:rPr lang="fr-FR" sz="1400" i="1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Absence de défaillance de B. au titre des Emprunts :</a:t>
            </a:r>
          </a:p>
          <a:p>
            <a:pPr marL="180975" algn="just"/>
            <a:r>
              <a:rPr lang="fr-FR" sz="1400" i="1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fr-FR" sz="1400" i="1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restitution des droits sociaux de SCI C. à B (Constituant) 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fr-FR" sz="1400" i="1" dirty="0">
              <a:solidFill>
                <a:srgbClr val="11111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fr-FR" sz="1400" i="1" u="sng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H2</a:t>
            </a:r>
            <a:r>
              <a:rPr lang="fr-FR" sz="1400" i="1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Cas de défaut de B. au titre des Emprunts :</a:t>
            </a:r>
          </a:p>
          <a:p>
            <a:pPr marL="180975" algn="just"/>
            <a:r>
              <a:rPr lang="fr-FR" sz="1400" i="1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fr-FR" sz="1400" i="1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transfert des droits sociaux de SCI B. aux Banques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215AA0C8-E0A8-BAE7-B5E6-36A8BF497B0B}"/>
              </a:ext>
            </a:extLst>
          </p:cNvPr>
          <p:cNvPicPr>
            <a:picLocks noChangeAspect="1"/>
          </p:cNvPicPr>
          <p:nvPr>
            <p:custDataLst>
              <p:tags r:id="rId24"/>
            </p:custDataLst>
          </p:nvPr>
        </p:nvPicPr>
        <p:blipFill rotWithShape="1"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6" t="15127" r="28877" b="15618"/>
          <a:stretch/>
        </p:blipFill>
        <p:spPr>
          <a:xfrm>
            <a:off x="6686244" y="1394740"/>
            <a:ext cx="510222" cy="912833"/>
          </a:xfrm>
          <a:prstGeom prst="rect">
            <a:avLst/>
          </a:prstGeom>
        </p:spPr>
      </p:pic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D5F21BCD-1380-327B-902E-5BDC2041157B}"/>
              </a:ext>
            </a:extLst>
          </p:cNvPr>
          <p:cNvCxnSpPr>
            <a:cxnSpLocks/>
            <a:stCxn id="56" idx="2"/>
            <a:endCxn id="38" idx="1"/>
          </p:cNvCxnSpPr>
          <p:nvPr>
            <p:custDataLst>
              <p:tags r:id="rId25"/>
            </p:custDataLst>
          </p:nvPr>
        </p:nvCxnSpPr>
        <p:spPr>
          <a:xfrm flipH="1">
            <a:off x="9341749" y="2967137"/>
            <a:ext cx="600097" cy="1063210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1F737936-3A0A-216E-A52D-B49869290555}"/>
              </a:ext>
            </a:extLst>
          </p:cNvPr>
          <p:cNvCxnSpPr>
            <a:cxnSpLocks/>
            <a:stCxn id="36" idx="0"/>
            <a:endCxn id="40" idx="1"/>
          </p:cNvCxnSpPr>
          <p:nvPr>
            <p:custDataLst>
              <p:tags r:id="rId26"/>
            </p:custDataLst>
          </p:nvPr>
        </p:nvCxnSpPr>
        <p:spPr>
          <a:xfrm flipH="1" flipV="1">
            <a:off x="8228585" y="3240613"/>
            <a:ext cx="574422" cy="288279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512E8584-62FA-3ED5-8DA8-F82082FCA922}"/>
              </a:ext>
            </a:extLst>
          </p:cNvPr>
          <p:cNvCxnSpPr>
            <a:cxnSpLocks/>
          </p:cNvCxnSpPr>
          <p:nvPr>
            <p:custDataLst>
              <p:tags r:id="rId27"/>
            </p:custDataLst>
          </p:nvPr>
        </p:nvCxnSpPr>
        <p:spPr>
          <a:xfrm flipV="1">
            <a:off x="8803007" y="3290126"/>
            <a:ext cx="339201" cy="204159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Image 45">
            <a:extLst>
              <a:ext uri="{FF2B5EF4-FFF2-40B4-BE49-F238E27FC236}">
                <a16:creationId xmlns:a16="http://schemas.microsoft.com/office/drawing/2014/main" id="{355E8846-6DB0-706A-025D-EDE85D5CC348}"/>
              </a:ext>
            </a:extLst>
          </p:cNvPr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1" t="31295" r="33010" b="21157"/>
          <a:stretch/>
        </p:blipFill>
        <p:spPr>
          <a:xfrm rot="19462218">
            <a:off x="9251973" y="2950250"/>
            <a:ext cx="273020" cy="445675"/>
          </a:xfrm>
          <a:prstGeom prst="rect">
            <a:avLst/>
          </a:prstGeom>
        </p:spPr>
      </p:pic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8C63199A-4D2D-420E-49D9-D87FEE1B4953}"/>
              </a:ext>
            </a:extLst>
          </p:cNvPr>
          <p:cNvCxnSpPr>
            <a:cxnSpLocks/>
            <a:stCxn id="37" idx="2"/>
            <a:endCxn id="48" idx="0"/>
          </p:cNvCxnSpPr>
          <p:nvPr>
            <p:custDataLst>
              <p:tags r:id="rId29"/>
            </p:custDataLst>
          </p:nvPr>
        </p:nvCxnSpPr>
        <p:spPr>
          <a:xfrm flipH="1">
            <a:off x="7966827" y="4668168"/>
            <a:ext cx="793215" cy="588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Ellipse 47">
            <a:extLst>
              <a:ext uri="{FF2B5EF4-FFF2-40B4-BE49-F238E27FC236}">
                <a16:creationId xmlns:a16="http://schemas.microsoft.com/office/drawing/2014/main" id="{EC439687-B841-8A81-AE79-AFB22A18CD5E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6775711" y="5256526"/>
            <a:ext cx="2382232" cy="689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680D812B-A6AD-2C51-1367-B98435A27F8F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6912023" y="5418738"/>
            <a:ext cx="2060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PATRIMOINE FIDUCIAIRE </a:t>
            </a:r>
            <a:r>
              <a:rPr lang="fr-FR" sz="1200" dirty="0"/>
              <a:t>: </a:t>
            </a:r>
            <a:r>
              <a:rPr lang="fr-FR" sz="1200" b="1" dirty="0"/>
              <a:t>Droits sociaux de SCI C.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DB523E3C-EB4B-6DED-3B5B-ACE76FA73BF8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8908222" y="3090164"/>
            <a:ext cx="346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H2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A708882F-DEB9-E05B-0253-0915F4845F29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9519731" y="5297448"/>
            <a:ext cx="1984888" cy="6815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A31B551C-4FA0-EC8A-13FB-534A5818B763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9532625" y="5256526"/>
            <a:ext cx="19590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latin typeface=" Calibri"/>
              </a:rPr>
              <a:t>Actif Immobilier Sous-Jacent</a:t>
            </a:r>
          </a:p>
          <a:p>
            <a:pPr algn="ctr"/>
            <a:r>
              <a:rPr lang="fr-FR" sz="1400" i="1" dirty="0">
                <a:latin typeface=" Calibri"/>
              </a:rPr>
              <a:t>(logé dans SCI C.)</a:t>
            </a:r>
          </a:p>
        </p:txBody>
      </p:sp>
      <p:pic>
        <p:nvPicPr>
          <p:cNvPr id="53" name="Graphique 52" descr="Maison avec un remplissage uni">
            <a:extLst>
              <a:ext uri="{FF2B5EF4-FFF2-40B4-BE49-F238E27FC236}">
                <a16:creationId xmlns:a16="http://schemas.microsoft.com/office/drawing/2014/main" id="{18F7F0B3-93BB-2023-40E5-0AE919D498FD}"/>
              </a:ext>
            </a:extLst>
          </p:cNvPr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0283574" y="5872566"/>
            <a:ext cx="457200" cy="457200"/>
          </a:xfrm>
          <a:prstGeom prst="rect">
            <a:avLst/>
          </a:prstGeom>
        </p:spPr>
      </p:pic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C60430DE-8069-B068-AE95-2AD8972BC773}"/>
              </a:ext>
            </a:extLst>
          </p:cNvPr>
          <p:cNvCxnSpPr>
            <a:cxnSpLocks/>
            <a:stCxn id="49" idx="3"/>
            <a:endCxn id="51" idx="1"/>
          </p:cNvCxnSpPr>
          <p:nvPr>
            <p:custDataLst>
              <p:tags r:id="rId36"/>
            </p:custDataLst>
          </p:nvPr>
        </p:nvCxnSpPr>
        <p:spPr>
          <a:xfrm flipV="1">
            <a:off x="8972607" y="5638217"/>
            <a:ext cx="547124" cy="1135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Image 54">
            <a:extLst>
              <a:ext uri="{FF2B5EF4-FFF2-40B4-BE49-F238E27FC236}">
                <a16:creationId xmlns:a16="http://schemas.microsoft.com/office/drawing/2014/main" id="{AC52D195-121F-6A46-4438-27079C2AFF87}"/>
              </a:ext>
            </a:extLst>
          </p:cNvPr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49"/>
          <a:stretch>
            <a:fillRect/>
          </a:stretch>
        </p:blipFill>
        <p:spPr>
          <a:xfrm>
            <a:off x="9315829" y="1227843"/>
            <a:ext cx="1252032" cy="1311652"/>
          </a:xfrm>
          <a:prstGeom prst="rect">
            <a:avLst/>
          </a:prstGeom>
        </p:spPr>
      </p:pic>
      <p:sp>
        <p:nvSpPr>
          <p:cNvPr id="56" name="ZoneTexte 55">
            <a:extLst>
              <a:ext uri="{FF2B5EF4-FFF2-40B4-BE49-F238E27FC236}">
                <a16:creationId xmlns:a16="http://schemas.microsoft.com/office/drawing/2014/main" id="{497CEFCF-44E1-E94A-A972-6B7746355B15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8609302" y="2324084"/>
            <a:ext cx="2665087" cy="643053"/>
          </a:xfrm>
          <a:prstGeom prst="rect">
            <a:avLst/>
          </a:prstGeom>
          <a:ln>
            <a:solidFill>
              <a:srgbClr val="EB6D27"/>
            </a:solidFill>
          </a:ln>
        </p:spPr>
        <p:txBody>
          <a:bodyPr vert="horz" wrap="square" lIns="0" tIns="0" rIns="0" bIns="0" rtlCol="0" anchor="ctr">
            <a:normAutofit/>
          </a:bodyPr>
          <a:lstStyle/>
          <a:p>
            <a:pPr algn="ctr"/>
            <a:r>
              <a:rPr lang="fr-FR" sz="1100" b="1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CONSTITUANT : Société B. </a:t>
            </a:r>
            <a:r>
              <a:rPr lang="fr-FR" sz="1100" b="1" i="1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(Emprunteur en Conciliation) </a:t>
            </a:r>
            <a:r>
              <a:rPr lang="fr-FR" sz="1100" b="1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son dirigeant</a:t>
            </a:r>
          </a:p>
          <a:p>
            <a:pPr algn="ctr"/>
            <a:r>
              <a:rPr lang="fr-FR" sz="1100" b="1" i="1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(Seuls actionnaires de SCI C.)</a:t>
            </a:r>
          </a:p>
        </p:txBody>
      </p: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8A5FF509-7F39-C6A4-FDA6-F8C090E5990F}"/>
              </a:ext>
            </a:extLst>
          </p:cNvPr>
          <p:cNvCxnSpPr/>
          <p:nvPr>
            <p:custDataLst>
              <p:tags r:id="rId39"/>
            </p:custDataLst>
          </p:nvPr>
        </p:nvCxnSpPr>
        <p:spPr>
          <a:xfrm>
            <a:off x="4579717" y="1217596"/>
            <a:ext cx="0" cy="5281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itre 1">
            <a:extLst>
              <a:ext uri="{FF2B5EF4-FFF2-40B4-BE49-F238E27FC236}">
                <a16:creationId xmlns:a16="http://schemas.microsoft.com/office/drawing/2014/main" id="{61A789E2-BB30-43BD-628B-2CDECD80FD22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>
          <a:xfrm rot="16200000">
            <a:off x="-2630530" y="2766218"/>
            <a:ext cx="58227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b="1" cap="small" spc="600" dirty="0">
                <a:solidFill>
                  <a:srgbClr val="EB6D27"/>
                </a:solidFill>
                <a:latin typeface="Calibri (Corps)"/>
              </a:rPr>
              <a:t>3. Financer la relance: </a:t>
            </a:r>
            <a:r>
              <a:rPr lang="fr-FR" sz="2000" b="1" cap="small" spc="600" dirty="0" err="1">
                <a:solidFill>
                  <a:srgbClr val="EB6D27"/>
                </a:solidFill>
                <a:latin typeface="Calibri (Corps)"/>
              </a:rPr>
              <a:t>aplications</a:t>
            </a:r>
            <a:r>
              <a:rPr lang="fr-FR" sz="2000" b="1" cap="small" spc="600" dirty="0">
                <a:solidFill>
                  <a:srgbClr val="EB6D27"/>
                </a:solidFill>
                <a:latin typeface="Calibri (Corps)"/>
              </a:rPr>
              <a:t> pratiques</a:t>
            </a:r>
          </a:p>
        </p:txBody>
      </p:sp>
    </p:spTree>
    <p:extLst>
      <p:ext uri="{BB962C8B-B14F-4D97-AF65-F5344CB8AC3E}">
        <p14:creationId xmlns:p14="http://schemas.microsoft.com/office/powerpoint/2010/main" val="2815024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AFEC0D1-D908-D61E-007C-C437DE6BD36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570368" cy="6858000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CF1DE8-04E1-B772-7F23-CFE877C35A1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E1F5D08-F27F-4EC9-B65A-7FC759BEC9A6}" type="slidenum">
              <a:rPr lang="fr-FR" smtClean="0"/>
              <a:t>12</a:t>
            </a:fld>
            <a:endParaRPr lang="fr-FR" dirty="0"/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9DAFF24A-322D-0D8F-4782-A2FF532EDAAD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57052821"/>
              </p:ext>
            </p:extLst>
          </p:nvPr>
        </p:nvGraphicFramePr>
        <p:xfrm>
          <a:off x="2619318" y="96957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Titre 1">
            <a:extLst>
              <a:ext uri="{FF2B5EF4-FFF2-40B4-BE49-F238E27FC236}">
                <a16:creationId xmlns:a16="http://schemas.microsoft.com/office/drawing/2014/main" id="{DD969FFC-5A4B-8ACD-15F5-58D4B241D376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246058" y="65673"/>
            <a:ext cx="8663368" cy="903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cap="small" spc="600" dirty="0">
                <a:solidFill>
                  <a:srgbClr val="EB6D27"/>
                </a:solidFill>
                <a:latin typeface="Calibri (Corps)"/>
              </a:rPr>
              <a:t>Business case 2 : fiducie et sortie anticipée du plan de continuation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81AB5E0-61CC-84A1-3869-B6A7E4B895AB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 rot="16200000">
            <a:off x="-2630530" y="2766218"/>
            <a:ext cx="58227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b="1" cap="small" spc="600" dirty="0">
                <a:solidFill>
                  <a:srgbClr val="EB6D27"/>
                </a:solidFill>
                <a:latin typeface="Calibri (Corps)"/>
              </a:rPr>
              <a:t>2.1 Financer la relance</a:t>
            </a:r>
          </a:p>
        </p:txBody>
      </p:sp>
    </p:spTree>
    <p:extLst>
      <p:ext uri="{BB962C8B-B14F-4D97-AF65-F5344CB8AC3E}">
        <p14:creationId xmlns:p14="http://schemas.microsoft.com/office/powerpoint/2010/main" val="3039544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AFEC0D1-D908-D61E-007C-C437DE6BD36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0" y="0"/>
            <a:ext cx="570368" cy="6858000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CF1DE8-04E1-B772-7F23-CFE877C35A1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E1F5D08-F27F-4EC9-B65A-7FC759BEC9A6}" type="slidenum">
              <a:rPr lang="fr-FR" smtClean="0"/>
              <a:t>13</a:t>
            </a:fld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DD969FFC-5A4B-8ACD-15F5-58D4B241D37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246058" y="65673"/>
            <a:ext cx="8663368" cy="903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cap="small" spc="600" dirty="0">
                <a:solidFill>
                  <a:srgbClr val="EB6D27"/>
                </a:solidFill>
                <a:latin typeface="Calibri (Corps)"/>
              </a:rPr>
              <a:t>Business case 2 : fiducie et sortie anticipée du plan de continuation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2A07D00-AF3F-DABB-94D2-0F2702BE7FE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873358" y="1102226"/>
            <a:ext cx="548044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u="sng" dirty="0">
                <a:solidFill>
                  <a:srgbClr val="000000"/>
                </a:solidFill>
                <a:latin typeface="Calibri (Corps)"/>
              </a:rPr>
              <a:t>MISE EN PLACE DE LA FIDUCIE</a:t>
            </a:r>
          </a:p>
          <a:p>
            <a:pPr algn="just"/>
            <a:endParaRPr lang="fr-FR" dirty="0">
              <a:latin typeface="Calibri (Corps)"/>
            </a:endParaRPr>
          </a:p>
          <a:p>
            <a:pPr algn="just"/>
            <a:endParaRPr lang="fr-FR" sz="1600" dirty="0"/>
          </a:p>
          <a:p>
            <a:pPr marL="214313" indent="-214313" algn="just">
              <a:buFont typeface="Wingdings" pitchFamily="2" charset="2"/>
              <a:buChar char="q"/>
            </a:pPr>
            <a:endParaRPr lang="fr-FR" sz="1600" dirty="0"/>
          </a:p>
          <a:p>
            <a:pPr marL="214313" indent="-214313" algn="just">
              <a:buFont typeface="Wingdings" pitchFamily="2" charset="2"/>
              <a:buChar char="q"/>
            </a:pPr>
            <a:endParaRPr lang="fr-FR" sz="14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C9B6C35-1E98-B5E5-4FAE-524A9226F4E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989491" y="2361119"/>
            <a:ext cx="1264061" cy="588358"/>
          </a:xfrm>
          <a:prstGeom prst="rect">
            <a:avLst/>
          </a:prstGeom>
          <a:ln>
            <a:solidFill>
              <a:srgbClr val="EB6D27"/>
            </a:solidFill>
          </a:ln>
        </p:spPr>
        <p:txBody>
          <a:bodyPr vert="horz" wrap="square" lIns="0" tIns="0" rIns="0" bIns="0" rtlCol="0" anchor="ctr">
            <a:normAutofit fontScale="85000" lnSpcReduction="10000"/>
          </a:bodyPr>
          <a:lstStyle/>
          <a:p>
            <a:pPr marL="90491" algn="ctr"/>
            <a:r>
              <a:rPr lang="fr-FR" sz="1400" b="1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CONSTITUANT</a:t>
            </a:r>
          </a:p>
          <a:p>
            <a:pPr marL="90491" algn="ctr"/>
            <a:r>
              <a:rPr lang="fr-FR" sz="1400" b="1" i="1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(Débiteur en Plan de Continuation)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534331A-CD17-FD85-C49C-6D39255AC75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210489" y="3682410"/>
            <a:ext cx="2267119" cy="588358"/>
          </a:xfrm>
          <a:prstGeom prst="rect">
            <a:avLst/>
          </a:prstGeom>
          <a:ln>
            <a:solidFill>
              <a:srgbClr val="EB6D27"/>
            </a:solidFill>
          </a:ln>
        </p:spPr>
        <p:txBody>
          <a:bodyPr vert="horz" wrap="square" lIns="0" tIns="0" rIns="0" bIns="0" rtlCol="0" anchor="ctr">
            <a:normAutofit/>
          </a:bodyPr>
          <a:lstStyle/>
          <a:p>
            <a:pPr marL="90491" algn="ctr"/>
            <a:r>
              <a:rPr lang="fr-FR" sz="1400" b="1" i="1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MANDATAIRE AD HOC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D30FB45-0BEB-4C5E-A768-C19D583BCE8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0000819" y="2361119"/>
            <a:ext cx="1185086" cy="588358"/>
          </a:xfrm>
          <a:prstGeom prst="rect">
            <a:avLst/>
          </a:prstGeom>
          <a:ln>
            <a:solidFill>
              <a:srgbClr val="EB6D27"/>
            </a:solidFill>
          </a:ln>
        </p:spPr>
        <p:txBody>
          <a:bodyPr vert="horz" wrap="square" lIns="0" tIns="0" rIns="0" bIns="0" rtlCol="0" anchor="ctr">
            <a:normAutofit/>
          </a:bodyPr>
          <a:lstStyle/>
          <a:p>
            <a:pPr marL="90491" algn="ctr"/>
            <a:r>
              <a:rPr lang="fr-FR" sz="1400" b="1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FIDUCIAIRE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FD7116F-7333-CEA6-5139-45EC3FFE1E7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210488" y="5641810"/>
            <a:ext cx="2267119" cy="588358"/>
          </a:xfrm>
          <a:prstGeom prst="rect">
            <a:avLst/>
          </a:prstGeom>
          <a:ln>
            <a:solidFill>
              <a:srgbClr val="EB6D27"/>
            </a:solidFill>
          </a:ln>
        </p:spPr>
        <p:txBody>
          <a:bodyPr vert="horz" wrap="square" lIns="0" tIns="0" rIns="0" bIns="0" rtlCol="0" anchor="ctr">
            <a:normAutofit/>
          </a:bodyPr>
          <a:lstStyle/>
          <a:p>
            <a:pPr marL="90491" algn="ctr"/>
            <a:r>
              <a:rPr lang="fr-FR" sz="1400" b="1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BENEFICIAIRE(S) </a:t>
            </a:r>
          </a:p>
          <a:p>
            <a:pPr marL="90491" algn="ctr"/>
            <a:r>
              <a:rPr lang="fr-FR" sz="1400" b="1" i="1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(Créanciers Option 2)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03B1614D-6F08-C7DC-0609-36927D3B6DD9}"/>
              </a:ext>
            </a:extLst>
          </p:cNvPr>
          <p:cNvCxnSpPr>
            <a:cxnSpLocks/>
            <a:stCxn id="12" idx="3"/>
            <a:endCxn id="14" idx="1"/>
          </p:cNvCxnSpPr>
          <p:nvPr>
            <p:custDataLst>
              <p:tags r:id="rId9"/>
            </p:custDataLst>
          </p:nvPr>
        </p:nvCxnSpPr>
        <p:spPr>
          <a:xfrm>
            <a:off x="7253552" y="2655298"/>
            <a:ext cx="274726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74CAA710-488B-632C-D860-1E68B97FA35B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7493626" y="1657394"/>
            <a:ext cx="22671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91" algn="ctr"/>
            <a:r>
              <a:rPr lang="fr-FR" sz="1200" b="1" i="1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Mise en Fiducie du solde des créances dues au jour du jugement modifiant le Plan et des liquidités permettant leur apurement total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26310A1-DDB7-7BAD-7FA7-1900C32E27BF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8841110" y="3218203"/>
            <a:ext cx="1839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91" algn="ctr"/>
            <a:r>
              <a:rPr lang="fr-FR" sz="1200" b="1" i="1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Transfert annuel des dividendes de plan</a:t>
            </a:r>
          </a:p>
        </p:txBody>
      </p:sp>
      <p:cxnSp>
        <p:nvCxnSpPr>
          <p:cNvPr id="19" name="Connecteur : en angle 18">
            <a:extLst>
              <a:ext uri="{FF2B5EF4-FFF2-40B4-BE49-F238E27FC236}">
                <a16:creationId xmlns:a16="http://schemas.microsoft.com/office/drawing/2014/main" id="{D77AFD68-27AF-22D3-6D34-21559849525D}"/>
              </a:ext>
            </a:extLst>
          </p:cNvPr>
          <p:cNvCxnSpPr>
            <a:cxnSpLocks/>
            <a:stCxn id="14" idx="2"/>
            <a:endCxn id="13" idx="3"/>
          </p:cNvCxnSpPr>
          <p:nvPr>
            <p:custDataLst>
              <p:tags r:id="rId12"/>
            </p:custDataLst>
          </p:nvPr>
        </p:nvCxnSpPr>
        <p:spPr>
          <a:xfrm rot="5400000">
            <a:off x="9021929" y="2405156"/>
            <a:ext cx="1027112" cy="2115754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8E4C5C65-E189-4BFF-E941-FCC136080D30}"/>
              </a:ext>
            </a:extLst>
          </p:cNvPr>
          <p:cNvCxnSpPr>
            <a:cxnSpLocks/>
            <a:stCxn id="13" idx="2"/>
            <a:endCxn id="15" idx="0"/>
          </p:cNvCxnSpPr>
          <p:nvPr>
            <p:custDataLst>
              <p:tags r:id="rId13"/>
            </p:custDataLst>
          </p:nvPr>
        </p:nvCxnSpPr>
        <p:spPr>
          <a:xfrm flipH="1">
            <a:off x="7344048" y="4270768"/>
            <a:ext cx="1" cy="13710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6AE9FAC5-98C8-5CB9-B6F1-089F10BC91CD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7196108" y="4703997"/>
            <a:ext cx="1839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91" algn="ctr"/>
            <a:r>
              <a:rPr lang="fr-FR" sz="1200" b="1" i="1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Répartition annuelle aux Créanciers Option 2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C40E5048-C970-5532-445B-76DE9F135105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5106957" y="1190030"/>
            <a:ext cx="0" cy="5281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8C244BAC-71FA-EE6E-00FC-DE134FAE58D6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785988" y="1587251"/>
            <a:ext cx="4210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1400" b="1" dirty="0">
                <a:solidFill>
                  <a:srgbClr val="000000"/>
                </a:solidFill>
                <a:latin typeface="Calibri (Corps)"/>
              </a:rPr>
              <a:t>Négociation avec les créanciers en vue d’une sortie anticipée du plan :</a:t>
            </a:r>
            <a:endParaRPr lang="fr-FR" sz="12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D8341CC-EA03-B50D-5EF3-DAA2C84DD872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1716290" y="2673057"/>
            <a:ext cx="2157443" cy="13035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400" b="1" u="sng" dirty="0">
                <a:solidFill>
                  <a:srgbClr val="000000"/>
                </a:solidFill>
                <a:latin typeface="Calibri (Corps)"/>
              </a:rPr>
              <a:t>Option 1</a:t>
            </a:r>
            <a:r>
              <a:rPr lang="en-US" sz="1400" dirty="0">
                <a:solidFill>
                  <a:srgbClr val="000000"/>
                </a:solidFill>
                <a:latin typeface="Calibri (Corps)"/>
              </a:rPr>
              <a:t> : </a:t>
            </a:r>
            <a:r>
              <a:rPr lang="fr-FR" sz="1400" dirty="0">
                <a:solidFill>
                  <a:srgbClr val="000000"/>
                </a:solidFill>
                <a:latin typeface="Calibri (Corps)"/>
              </a:rPr>
              <a:t>Règlement comptant aux créanciers d’une somme de x% de leur créance pour solde tout compte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F535DAB-C477-05C8-9379-3D5F09530B2F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1726303" y="4338279"/>
            <a:ext cx="2137415" cy="13035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b="1" u="sng" dirty="0">
                <a:solidFill>
                  <a:srgbClr val="000000"/>
                </a:solidFill>
                <a:latin typeface="Calibri (Corps)"/>
              </a:rPr>
              <a:t>Option 2</a:t>
            </a:r>
            <a:r>
              <a:rPr lang="en-US" sz="1400" dirty="0">
                <a:solidFill>
                  <a:srgbClr val="000000"/>
                </a:solidFill>
                <a:latin typeface="Calibri (Corps)"/>
              </a:rPr>
              <a:t> : </a:t>
            </a:r>
            <a:r>
              <a:rPr lang="fr-FR" sz="1400" dirty="0">
                <a:solidFill>
                  <a:srgbClr val="000000"/>
                </a:solidFill>
                <a:latin typeface="Calibri (Corps)"/>
              </a:rPr>
              <a:t>Apurement du solde dû aux créanciers ayant refusé l’option 1 selon les termes du plan (montant et durée arrêtés au plan).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E460B83F-E2D1-5667-975C-3129C2724F77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>
          <a:xfrm rot="16200000">
            <a:off x="-2630530" y="2766218"/>
            <a:ext cx="58227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b="1" cap="small" spc="600" dirty="0">
                <a:solidFill>
                  <a:srgbClr val="EB6D27"/>
                </a:solidFill>
                <a:latin typeface="Calibri (Corps)"/>
              </a:rPr>
              <a:t>2.1 Financer la relance</a:t>
            </a:r>
          </a:p>
        </p:txBody>
      </p:sp>
    </p:spTree>
    <p:extLst>
      <p:ext uri="{BB962C8B-B14F-4D97-AF65-F5344CB8AC3E}">
        <p14:creationId xmlns:p14="http://schemas.microsoft.com/office/powerpoint/2010/main" val="1288415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DB3775-A7E3-FF6C-7117-D301B1EA504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92109" y="2766218"/>
            <a:ext cx="10886038" cy="1325563"/>
          </a:xfrm>
        </p:spPr>
        <p:txBody>
          <a:bodyPr>
            <a:normAutofit/>
          </a:bodyPr>
          <a:lstStyle/>
          <a:p>
            <a:pPr algn="ctr"/>
            <a:r>
              <a:rPr lang="fr-FR" sz="6600" b="1" cap="small" spc="600" dirty="0">
                <a:solidFill>
                  <a:srgbClr val="EB6D27"/>
                </a:solidFill>
                <a:latin typeface="Calibri (Corps)"/>
              </a:rPr>
              <a:t>2.2 Financer la Croissance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AFEC0D1-D908-D61E-007C-C437DE6BD36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570368" cy="6858000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CF1DE8-04E1-B772-7F23-CFE877C35A1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1F5D08-F27F-4EC9-B65A-7FC759BEC9A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773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AFEC0D1-D908-D61E-007C-C437DE6BD36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570368" cy="6858000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CF1DE8-04E1-B772-7F23-CFE877C35A1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E1F5D08-F27F-4EC9-B65A-7FC759BEC9A6}" type="slidenum">
              <a:rPr lang="fr-FR" smtClean="0"/>
              <a:t>15</a:t>
            </a:fld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0744C64-4A6C-AA9A-B04D-B052F9B6D91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246058" y="65673"/>
            <a:ext cx="8663368" cy="903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cap="small" spc="600" dirty="0">
                <a:solidFill>
                  <a:srgbClr val="EB6D27"/>
                </a:solidFill>
                <a:latin typeface="Calibri (Corps)"/>
              </a:rPr>
              <a:t>Donner du temps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A857A9B9-B640-F804-A1BC-C3D6314ACADB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316887" y="1443085"/>
            <a:ext cx="10025168" cy="4070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1200"/>
              </a:spcBef>
              <a:spcAft>
                <a:spcPts val="1200"/>
              </a:spcAft>
              <a:buNone/>
            </a:pPr>
            <a:endParaRPr lang="fr-FR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fr-FR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spcBef>
                <a:spcPts val="1200"/>
              </a:spcBef>
              <a:spcAft>
                <a:spcPts val="1200"/>
              </a:spcAft>
              <a:buNone/>
            </a:pPr>
            <a:endParaRPr lang="fr-FR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fr-FR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fr-FR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600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C9FDBBA9-3234-8D50-14A0-CAFA34101FC5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108657" y="1166404"/>
            <a:ext cx="10733275" cy="5377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Donner du temps aux projets et à la reprise</a:t>
            </a:r>
          </a:p>
          <a:p>
            <a:pPr>
              <a:spcBef>
                <a:spcPts val="30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fiducie-sûreté ouvre le champ des possibles en matière de financement :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Couplage Emprunt obligataire In Fine sur 5 à 7 ans &amp; Financement participatif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Différé d’amortissement,</a:t>
            </a:r>
          </a:p>
          <a:p>
            <a:pPr>
              <a:spcBef>
                <a:spcPts val="30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rechargement du contrat de fiducie-sûreté 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Affectation de la garantie à de nouvelles dettes, vers le même créancier ou un autre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Clause à prévoir dans le contrat de fiducie-sûreté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Nécessité de prévoir un avenant répondant aux conditions de fonds et de forme</a:t>
            </a:r>
          </a:p>
          <a:p>
            <a:pPr marL="457200" lvl="1" indent="0">
              <a:spcBef>
                <a:spcPts val="1200"/>
              </a:spcBef>
              <a:spcAft>
                <a:spcPts val="1200"/>
              </a:spcAft>
              <a:buNone/>
            </a:pPr>
            <a:endParaRPr lang="fr-FR" sz="14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spcBef>
                <a:spcPts val="1200"/>
              </a:spcBef>
              <a:spcAft>
                <a:spcPts val="1200"/>
              </a:spcAft>
              <a:buNone/>
            </a:pPr>
            <a:endParaRPr lang="fr-FR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fr-FR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spcBef>
                <a:spcPts val="1200"/>
              </a:spcBef>
              <a:spcAft>
                <a:spcPts val="1200"/>
              </a:spcAft>
              <a:buNone/>
            </a:pPr>
            <a:endParaRPr lang="fr-FR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fr-FR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fr-FR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6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65F0B6D-A570-4D32-E714-6901D9BE6019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 rot="16200000">
            <a:off x="-2630530" y="2766218"/>
            <a:ext cx="58227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b="1" cap="small" spc="600" dirty="0">
                <a:solidFill>
                  <a:srgbClr val="EB6D27"/>
                </a:solidFill>
                <a:latin typeface="Calibri (Corps)"/>
              </a:rPr>
              <a:t>2.2 Financer la croissance</a:t>
            </a:r>
          </a:p>
        </p:txBody>
      </p:sp>
    </p:spTree>
    <p:extLst>
      <p:ext uri="{BB962C8B-B14F-4D97-AF65-F5344CB8AC3E}">
        <p14:creationId xmlns:p14="http://schemas.microsoft.com/office/powerpoint/2010/main" val="3538141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AFEC0D1-D908-D61E-007C-C437DE6BD36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570368" cy="6858000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CF1DE8-04E1-B772-7F23-CFE877C35A1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E1F5D08-F27F-4EC9-B65A-7FC759BEC9A6}" type="slidenum">
              <a:rPr lang="fr-FR" smtClean="0"/>
              <a:t>16</a:t>
            </a:fld>
            <a:endParaRPr lang="fr-FR" dirty="0"/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9DAFF24A-322D-0D8F-4782-A2FF532EDAAD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79598084"/>
              </p:ext>
            </p:extLst>
          </p:nvPr>
        </p:nvGraphicFramePr>
        <p:xfrm>
          <a:off x="2619318" y="96957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Titre 1">
            <a:extLst>
              <a:ext uri="{FF2B5EF4-FFF2-40B4-BE49-F238E27FC236}">
                <a16:creationId xmlns:a16="http://schemas.microsoft.com/office/drawing/2014/main" id="{DD969FFC-5A4B-8ACD-15F5-58D4B241D376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760395" y="65673"/>
            <a:ext cx="11319309" cy="903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cap="small" spc="600" dirty="0">
                <a:solidFill>
                  <a:srgbClr val="EB6D27"/>
                </a:solidFill>
                <a:latin typeface="Calibri (Corps)"/>
              </a:rPr>
              <a:t>Business case 3 : Fiducie et Financement non dilutif 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A70E443-1CDB-7956-229D-F2F31BE56C3A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 rot="16200000">
            <a:off x="-2630530" y="2766218"/>
            <a:ext cx="58227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b="1" cap="small" spc="600" dirty="0">
                <a:solidFill>
                  <a:srgbClr val="EB6D27"/>
                </a:solidFill>
                <a:latin typeface="Calibri (Corps)"/>
              </a:rPr>
              <a:t>2.2 Financer la croissance</a:t>
            </a:r>
          </a:p>
        </p:txBody>
      </p:sp>
    </p:spTree>
    <p:extLst>
      <p:ext uri="{BB962C8B-B14F-4D97-AF65-F5344CB8AC3E}">
        <p14:creationId xmlns:p14="http://schemas.microsoft.com/office/powerpoint/2010/main" val="2772160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AFEC0D1-D908-D61E-007C-C437DE6BD36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3"/>
          <a:stretch>
            <a:fillRect/>
          </a:stretch>
        </p:blipFill>
        <p:spPr>
          <a:xfrm>
            <a:off x="0" y="0"/>
            <a:ext cx="570368" cy="6858000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CF1DE8-04E1-B772-7F23-CFE877C35A1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9270357" y="6340375"/>
            <a:ext cx="2743200" cy="365125"/>
          </a:xfrm>
        </p:spPr>
        <p:txBody>
          <a:bodyPr/>
          <a:lstStyle/>
          <a:p>
            <a:fld id="{8E1F5D08-F27F-4EC9-B65A-7FC759BEC9A6}" type="slidenum">
              <a:rPr lang="fr-FR" smtClean="0"/>
              <a:t>17</a:t>
            </a:fld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DD969FFC-5A4B-8ACD-15F5-58D4B241D37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70368" y="65673"/>
            <a:ext cx="11518959" cy="903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cap="small" spc="600" dirty="0">
                <a:solidFill>
                  <a:srgbClr val="EB6D27"/>
                </a:solidFill>
                <a:latin typeface="Calibri (Corps)"/>
              </a:rPr>
              <a:t>Business case 3 : Fiducie et Financement non dilutif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59A1119-CF5A-BE25-9AE6-B26B4673C03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751712" y="2255235"/>
            <a:ext cx="2364649" cy="441641"/>
          </a:xfrm>
          <a:prstGeom prst="rect">
            <a:avLst/>
          </a:prstGeom>
          <a:ln>
            <a:solidFill>
              <a:srgbClr val="EB6D27"/>
            </a:solidFill>
          </a:ln>
        </p:spPr>
        <p:txBody>
          <a:bodyPr vert="horz" wrap="square" lIns="0" tIns="0" rIns="0" bIns="0" rtlCol="0" anchor="ctr">
            <a:normAutofit/>
          </a:bodyPr>
          <a:lstStyle/>
          <a:p>
            <a:pPr marL="90491" algn="ctr"/>
            <a:r>
              <a:rPr lang="fr-FR" sz="1100" b="1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BENEFICIAIRE(S) : SOUSCRIPTEUR(S) DE L’EMPRUNT OBLIGATAIRE</a:t>
            </a:r>
            <a:endParaRPr lang="fr-FR" sz="1100" b="1" i="1" dirty="0">
              <a:solidFill>
                <a:srgbClr val="11111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B44F520-0345-D7A3-84C0-0AEB90DF1FD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852085" y="3472423"/>
            <a:ext cx="2087440" cy="830474"/>
          </a:xfrm>
          <a:prstGeom prst="rect">
            <a:avLst/>
          </a:prstGeom>
        </p:spPr>
        <p:txBody>
          <a:bodyPr vert="horz" wrap="square" lIns="0" tIns="0" rIns="0" bIns="0" rtlCol="0">
            <a:normAutofit fontScale="92500" lnSpcReduction="20000"/>
          </a:bodyPr>
          <a:lstStyle/>
          <a:p>
            <a:pPr marL="614374" indent="-342900">
              <a:buAutoNum type="arabicPeriod"/>
            </a:pPr>
            <a:r>
              <a:rPr lang="fr-FR" sz="1400" b="1" i="1" u="sng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MISE EN FIDUCIE :</a:t>
            </a:r>
          </a:p>
          <a:p>
            <a:pPr marL="614374" indent="-342900" algn="ctr">
              <a:buAutoNum type="arabicPeriod"/>
            </a:pPr>
            <a:endParaRPr lang="fr-FR" sz="1400" b="1" i="1" u="sng" dirty="0">
              <a:solidFill>
                <a:srgbClr val="11111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71474"/>
            <a:r>
              <a:rPr lang="fr-FR" sz="1400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Transfert de 100 % des droits sociaux de SUBCO., filiale d’HOLDCO.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A2DA038-2A81-435C-8B2E-03346796B88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0" t="15764" r="29358" b="19955"/>
          <a:stretch/>
        </p:blipFill>
        <p:spPr>
          <a:xfrm>
            <a:off x="8545511" y="3421002"/>
            <a:ext cx="499340" cy="84362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FF6DD28-4560-C286-BAC8-B449F0B5415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8285998" y="4264622"/>
            <a:ext cx="932435" cy="295656"/>
          </a:xfrm>
          <a:prstGeom prst="rect">
            <a:avLst/>
          </a:prstGeom>
          <a:ln>
            <a:solidFill>
              <a:srgbClr val="EB6D27"/>
            </a:solidFill>
          </a:ln>
        </p:spPr>
        <p:txBody>
          <a:bodyPr vert="horz" wrap="square" lIns="0" tIns="0" rIns="0" bIns="0" rtlCol="0" anchor="ctr">
            <a:normAutofit/>
          </a:bodyPr>
          <a:lstStyle/>
          <a:p>
            <a:pPr algn="ctr"/>
            <a:r>
              <a:rPr lang="fr-FR" sz="1100" b="1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FIDUCIAIRE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C6672B2-86A6-A117-D5FC-DAFF99FB4E2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3" t="23782" r="35185" b="21770"/>
          <a:stretch/>
        </p:blipFill>
        <p:spPr>
          <a:xfrm rot="8094592">
            <a:off x="9088491" y="3754852"/>
            <a:ext cx="322800" cy="61080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83C3300-4B45-E341-33BF-E7073A4DF28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1" t="31295" r="33010" b="21157"/>
          <a:stretch/>
        </p:blipFill>
        <p:spPr>
          <a:xfrm rot="13373788">
            <a:off x="7996266" y="2401718"/>
            <a:ext cx="273020" cy="592606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407E39E2-BEB4-A539-3DE0-92F288FA07D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8173334" y="2696876"/>
            <a:ext cx="3449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H1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85A61BA7-2B50-BBE2-A49D-A2FC15500BA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6" t="15127" r="28877" b="15618"/>
          <a:stretch/>
        </p:blipFill>
        <p:spPr>
          <a:xfrm>
            <a:off x="6916741" y="1171330"/>
            <a:ext cx="510222" cy="91283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CEDD0F3-72A1-BAED-DEF4-743CF39586A3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7"/>
          <a:stretch>
            <a:fillRect/>
          </a:stretch>
        </p:blipFill>
        <p:spPr>
          <a:xfrm>
            <a:off x="9886850" y="943583"/>
            <a:ext cx="1252032" cy="1311652"/>
          </a:xfrm>
          <a:prstGeom prst="rect">
            <a:avLst/>
          </a:prstGeom>
        </p:spPr>
      </p:pic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7413BBFA-2428-0B89-72C7-D73BC744ED06}"/>
              </a:ext>
            </a:extLst>
          </p:cNvPr>
          <p:cNvCxnSpPr>
            <a:cxnSpLocks/>
            <a:stCxn id="29" idx="2"/>
            <a:endCxn id="15" idx="1"/>
          </p:cNvCxnSpPr>
          <p:nvPr>
            <p:custDataLst>
              <p:tags r:id="rId13"/>
            </p:custDataLst>
          </p:nvPr>
        </p:nvCxnSpPr>
        <p:spPr>
          <a:xfrm flipH="1">
            <a:off x="9363838" y="2998897"/>
            <a:ext cx="1281764" cy="947053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E12B6907-104B-DB43-1504-9A8F93991FDB}"/>
              </a:ext>
            </a:extLst>
          </p:cNvPr>
          <p:cNvCxnSpPr>
            <a:cxnSpLocks/>
            <a:stCxn id="13" idx="0"/>
            <a:endCxn id="17" idx="2"/>
          </p:cNvCxnSpPr>
          <p:nvPr>
            <p:custDataLst>
              <p:tags r:id="rId14"/>
            </p:custDataLst>
          </p:nvPr>
        </p:nvCxnSpPr>
        <p:spPr>
          <a:xfrm flipH="1" flipV="1">
            <a:off x="8345817" y="2958486"/>
            <a:ext cx="449364" cy="462516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CB8AC4A4-BAB2-517E-3979-4081272C9FD9}"/>
              </a:ext>
            </a:extLst>
          </p:cNvPr>
          <p:cNvCxnSpPr>
            <a:cxnSpLocks/>
          </p:cNvCxnSpPr>
          <p:nvPr>
            <p:custDataLst>
              <p:tags r:id="rId15"/>
            </p:custDataLst>
          </p:nvPr>
        </p:nvCxnSpPr>
        <p:spPr>
          <a:xfrm flipV="1">
            <a:off x="8813410" y="2836033"/>
            <a:ext cx="610657" cy="559039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 23">
            <a:extLst>
              <a:ext uri="{FF2B5EF4-FFF2-40B4-BE49-F238E27FC236}">
                <a16:creationId xmlns:a16="http://schemas.microsoft.com/office/drawing/2014/main" id="{5B80C111-3711-9E99-1F17-0B6671AC735A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 rotWithShape="1"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1" t="31295" r="33010" b="21157"/>
          <a:stretch/>
        </p:blipFill>
        <p:spPr>
          <a:xfrm rot="19004202">
            <a:off x="9487290" y="2414175"/>
            <a:ext cx="273020" cy="592606"/>
          </a:xfrm>
          <a:prstGeom prst="rect">
            <a:avLst/>
          </a:prstGeom>
        </p:spPr>
      </p:pic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D4B94F59-F0D0-843C-1A78-714E1FF05D1D}"/>
              </a:ext>
            </a:extLst>
          </p:cNvPr>
          <p:cNvCxnSpPr>
            <a:cxnSpLocks/>
            <a:stCxn id="14" idx="2"/>
            <a:endCxn id="26" idx="0"/>
          </p:cNvCxnSpPr>
          <p:nvPr>
            <p:custDataLst>
              <p:tags r:id="rId17"/>
            </p:custDataLst>
          </p:nvPr>
        </p:nvCxnSpPr>
        <p:spPr>
          <a:xfrm flipH="1">
            <a:off x="8752215" y="4560278"/>
            <a:ext cx="1" cy="673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065CCE4B-6236-1324-04F5-2557DF6628CF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7721923" y="5233797"/>
            <a:ext cx="2060584" cy="9470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9750CD1-23FC-C156-39BA-DB500D6C38FA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7847841" y="5319613"/>
            <a:ext cx="18518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PATRIMOINE FIDUCIAIRE </a:t>
            </a:r>
            <a:r>
              <a:rPr lang="fr-FR" sz="1400" dirty="0"/>
              <a:t>: </a:t>
            </a:r>
            <a:r>
              <a:rPr lang="fr-FR" sz="1400" b="1" dirty="0"/>
              <a:t>Droits sociaux de SUBCO.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1135CD4-6269-DFCF-514C-D618509BCC76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8985862" y="2725088"/>
            <a:ext cx="3465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H2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89D7EEE-9FFB-0FFC-0A48-C9896C4D3439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9702653" y="2259365"/>
            <a:ext cx="1885898" cy="739532"/>
          </a:xfrm>
          <a:prstGeom prst="rect">
            <a:avLst/>
          </a:prstGeom>
          <a:ln>
            <a:solidFill>
              <a:srgbClr val="EB6D27"/>
            </a:solidFill>
          </a:ln>
        </p:spPr>
        <p:txBody>
          <a:bodyPr vert="horz" wrap="square" lIns="0" tIns="0" rIns="0" bIns="0" rtlCol="0" anchor="ctr">
            <a:normAutofit/>
          </a:bodyPr>
          <a:lstStyle/>
          <a:p>
            <a:pPr algn="ctr"/>
            <a:r>
              <a:rPr lang="fr-FR" sz="1100" b="1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CONSTITUANT : HOLDCO</a:t>
            </a:r>
          </a:p>
          <a:p>
            <a:pPr algn="ctr"/>
            <a:r>
              <a:rPr lang="fr-FR" sz="1100" b="1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(Emetteur de l’Emprunt Obligataire / emprunteur &amp; Actionnaire de SUBCO, filiale)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1B91B15E-F236-314E-381F-9EDD2200184E}"/>
              </a:ext>
            </a:extLst>
          </p:cNvPr>
          <p:cNvCxnSpPr/>
          <p:nvPr>
            <p:custDataLst>
              <p:tags r:id="rId22"/>
            </p:custDataLst>
          </p:nvPr>
        </p:nvCxnSpPr>
        <p:spPr>
          <a:xfrm>
            <a:off x="5650837" y="1274025"/>
            <a:ext cx="0" cy="5281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lipse 30">
            <a:extLst>
              <a:ext uri="{FF2B5EF4-FFF2-40B4-BE49-F238E27FC236}">
                <a16:creationId xmlns:a16="http://schemas.microsoft.com/office/drawing/2014/main" id="{FA2C67DF-CDAD-413D-8F36-ADB34DE7AC1D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1202541" y="1676010"/>
            <a:ext cx="1845671" cy="631479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CB184851-9B7F-62A0-C76E-9895E91ACFAE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3622933" y="5206017"/>
            <a:ext cx="1851343" cy="631479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47837BAA-B181-87D9-7020-7CC5978256DD}"/>
              </a:ext>
            </a:extLst>
          </p:cNvPr>
          <p:cNvCxnSpPr>
            <a:cxnSpLocks/>
            <a:stCxn id="31" idx="4"/>
            <a:endCxn id="40" idx="0"/>
          </p:cNvCxnSpPr>
          <p:nvPr>
            <p:custDataLst>
              <p:tags r:id="rId25"/>
            </p:custDataLst>
          </p:nvPr>
        </p:nvCxnSpPr>
        <p:spPr>
          <a:xfrm flipH="1">
            <a:off x="2122148" y="2307489"/>
            <a:ext cx="3229" cy="838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7A62E89B-38F6-2D73-832C-CCA50792F3BE}"/>
              </a:ext>
            </a:extLst>
          </p:cNvPr>
          <p:cNvCxnSpPr>
            <a:cxnSpLocks/>
            <a:stCxn id="32" idx="0"/>
            <a:endCxn id="45" idx="2"/>
          </p:cNvCxnSpPr>
          <p:nvPr>
            <p:custDataLst>
              <p:tags r:id="rId26"/>
            </p:custDataLst>
          </p:nvPr>
        </p:nvCxnSpPr>
        <p:spPr>
          <a:xfrm flipV="1">
            <a:off x="4548605" y="4615178"/>
            <a:ext cx="1" cy="590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4BCCD99A-F4B0-7ABD-D8FC-5531B6C880A9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3494470" y="1651983"/>
            <a:ext cx="18921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100" dirty="0">
              <a:latin typeface=" Calibri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61144E57-3EE8-8730-3435-D8CEC4987583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1179289" y="1877138"/>
            <a:ext cx="1892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 Calibri"/>
              </a:rPr>
              <a:t>Obligataires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FABD99D-B339-1E8E-CADB-D7EA72C19E0C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2262391" y="2551182"/>
            <a:ext cx="2274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latin typeface=" Calibri"/>
              </a:rPr>
              <a:t>Emprunt Obligataire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9D0B0908-5E6B-08B1-B1F3-D2374D09B8FA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4045005" y="4800257"/>
            <a:ext cx="1892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latin typeface=" Calibri"/>
              </a:rPr>
              <a:t>VEFA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B978F5E5-EA3E-2845-8F5F-3E1330A36D9C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3686430" y="5382911"/>
            <a:ext cx="1892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 Calibri"/>
              </a:rPr>
              <a:t>Acquéreurs</a:t>
            </a: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29174C65-9156-3ED8-90D6-04A9EB212231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1271114" y="3146103"/>
            <a:ext cx="1702067" cy="4979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5B55CB7F-B8EE-4DE5-B64B-4E4C72C524EE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1271115" y="4189048"/>
            <a:ext cx="1702067" cy="4979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F0BC194E-578D-CA2F-4557-2D48A5C4AD49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3697682" y="4122894"/>
            <a:ext cx="1702067" cy="4979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3150BF22-BC97-CE03-622C-29484983146C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1271113" y="3256573"/>
            <a:ext cx="1694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 Calibri"/>
              </a:rPr>
              <a:t>HOLDCO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153567B6-5EBB-0C3D-13ED-3817B24D865C}"/>
              </a:ext>
            </a:extLst>
          </p:cNvPr>
          <p:cNvSpPr txBox="1"/>
          <p:nvPr>
            <p:custDataLst>
              <p:tags r:id="rId36"/>
            </p:custDataLst>
          </p:nvPr>
        </p:nvSpPr>
        <p:spPr>
          <a:xfrm>
            <a:off x="1287078" y="4302539"/>
            <a:ext cx="1694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 Calibri"/>
              </a:rPr>
              <a:t>SCI SUBCO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FF67EA39-DC9F-AF18-DF4D-7F2B727EC2CF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3701563" y="4153513"/>
            <a:ext cx="169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 Calibri"/>
              </a:rPr>
              <a:t>SCCV NEWCO (Construction – Vente)</a:t>
            </a: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4C854DEE-5797-CA1B-DD98-F7A2F1227997}"/>
              </a:ext>
            </a:extLst>
          </p:cNvPr>
          <p:cNvCxnSpPr>
            <a:cxnSpLocks/>
            <a:stCxn id="40" idx="2"/>
            <a:endCxn id="41" idx="0"/>
          </p:cNvCxnSpPr>
          <p:nvPr>
            <p:custDataLst>
              <p:tags r:id="rId38"/>
            </p:custDataLst>
          </p:nvPr>
        </p:nvCxnSpPr>
        <p:spPr>
          <a:xfrm>
            <a:off x="2122148" y="3644044"/>
            <a:ext cx="1" cy="545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40D8EC1C-C20A-439D-303E-3BC7C9AE241F}"/>
              </a:ext>
            </a:extLst>
          </p:cNvPr>
          <p:cNvCxnSpPr>
            <a:cxnSpLocks/>
            <a:stCxn id="40" idx="2"/>
            <a:endCxn id="42" idx="0"/>
          </p:cNvCxnSpPr>
          <p:nvPr>
            <p:custDataLst>
              <p:tags r:id="rId39"/>
            </p:custDataLst>
          </p:nvPr>
        </p:nvCxnSpPr>
        <p:spPr>
          <a:xfrm>
            <a:off x="2122148" y="3644044"/>
            <a:ext cx="2426568" cy="478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Ellipse 58">
            <a:extLst>
              <a:ext uri="{FF2B5EF4-FFF2-40B4-BE49-F238E27FC236}">
                <a16:creationId xmlns:a16="http://schemas.microsoft.com/office/drawing/2014/main" id="{C36190C3-2F0C-D8FD-3F5D-6D5D960EA87D}"/>
              </a:ext>
            </a:extLst>
          </p:cNvPr>
          <p:cNvSpPr/>
          <p:nvPr/>
        </p:nvSpPr>
        <p:spPr>
          <a:xfrm>
            <a:off x="721345" y="1103056"/>
            <a:ext cx="3017001" cy="4584032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530C148-1163-DF47-1359-7DB2727A6DF1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>
          <a:xfrm rot="16200000">
            <a:off x="-2630530" y="2766218"/>
            <a:ext cx="58227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b="1" cap="small" spc="600" dirty="0">
                <a:solidFill>
                  <a:srgbClr val="EB6D27"/>
                </a:solidFill>
                <a:latin typeface="Calibri (Corps)"/>
              </a:rPr>
              <a:t>2.2 Financer la croissance</a:t>
            </a:r>
          </a:p>
        </p:txBody>
      </p:sp>
    </p:spTree>
    <p:extLst>
      <p:ext uri="{BB962C8B-B14F-4D97-AF65-F5344CB8AC3E}">
        <p14:creationId xmlns:p14="http://schemas.microsoft.com/office/powerpoint/2010/main" val="3587970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AFEC0D1-D908-D61E-007C-C437DE6BD36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570368" cy="6858000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CF1DE8-04E1-B772-7F23-CFE877C35A1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E1F5D08-F27F-4EC9-B65A-7FC759BEC9A6}" type="slidenum">
              <a:rPr lang="fr-FR" smtClean="0"/>
              <a:t>18</a:t>
            </a:fld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DD969FFC-5A4B-8ACD-15F5-58D4B241D37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255684" y="291020"/>
            <a:ext cx="8663368" cy="903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cap="small" spc="600" dirty="0">
                <a:solidFill>
                  <a:srgbClr val="EB6D27"/>
                </a:solidFill>
                <a:latin typeface="Calibri (Corps)"/>
              </a:rPr>
              <a:t>Business case 4 : Applications « </a:t>
            </a:r>
            <a:r>
              <a:rPr lang="fr-FR" sz="3600" b="1" i="1" cap="small" spc="600" dirty="0" err="1">
                <a:solidFill>
                  <a:srgbClr val="EB6D27"/>
                </a:solidFill>
                <a:latin typeface="Calibri (Corps)"/>
              </a:rPr>
              <a:t>fusacq</a:t>
            </a:r>
            <a:r>
              <a:rPr lang="fr-FR" sz="3600" b="1" i="1" cap="small" spc="600" dirty="0">
                <a:solidFill>
                  <a:srgbClr val="EB6D27"/>
                </a:solidFill>
                <a:latin typeface="Calibri (Corps)"/>
              </a:rPr>
              <a:t> »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A70E443-1CDB-7956-229D-F2F31BE56C3A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 rot="16200000">
            <a:off x="-2630530" y="2766218"/>
            <a:ext cx="58227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b="1" cap="small" spc="600" dirty="0">
                <a:solidFill>
                  <a:srgbClr val="EB6D27"/>
                </a:solidFill>
                <a:latin typeface="Calibri (Corps)"/>
              </a:rPr>
              <a:t>2.2 Financer la croissance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6F78619-5ECE-2D84-0865-61B31A0681F0}"/>
              </a:ext>
            </a:extLst>
          </p:cNvPr>
          <p:cNvSpPr txBox="1"/>
          <p:nvPr/>
        </p:nvSpPr>
        <p:spPr>
          <a:xfrm>
            <a:off x="2492943" y="2415744"/>
            <a:ext cx="853760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fr-FR" sz="1800" dirty="0"/>
              <a:t>- Garantie d’une GAP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fr-FR" sz="1800" dirty="0"/>
              <a:t>- Sécurisation d’un pacte d’actionnaires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fr-FR" sz="1800" dirty="0"/>
              <a:t>- Opération de portage (Ex : Dans l’attente de l’obtention de certaines autorisations d’activité pour l’acquéreur ou en lien avec le contrôle des concentrations)</a:t>
            </a:r>
          </a:p>
        </p:txBody>
      </p:sp>
    </p:spTree>
    <p:extLst>
      <p:ext uri="{BB962C8B-B14F-4D97-AF65-F5344CB8AC3E}">
        <p14:creationId xmlns:p14="http://schemas.microsoft.com/office/powerpoint/2010/main" val="267808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DB3775-A7E3-FF6C-7117-D301B1EA504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09229" y="269507"/>
            <a:ext cx="10886038" cy="673768"/>
          </a:xfrm>
        </p:spPr>
        <p:txBody>
          <a:bodyPr>
            <a:normAutofit fontScale="90000"/>
          </a:bodyPr>
          <a:lstStyle/>
          <a:p>
            <a:pPr algn="ctr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Pts val="2400"/>
            </a:pPr>
            <a:r>
              <a:rPr lang="fr-FR" sz="6600" b="1" cap="small" spc="600" dirty="0">
                <a:solidFill>
                  <a:srgbClr val="EB6D27"/>
                </a:solidFill>
                <a:latin typeface="Calibri (Corps)"/>
              </a:rPr>
              <a:t>CONCLUSION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AFEC0D1-D908-D61E-007C-C437DE6BD36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570368" cy="6858000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CF1DE8-04E1-B772-7F23-CFE877C35A1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8E1F5D08-F27F-4EC9-B65A-7FC759BEC9A6}" type="slidenum">
              <a:rPr lang="fr-FR" smtClean="0"/>
              <a:t>19</a:t>
            </a:fld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35CAC8A3-C33E-38E8-17CB-707CFBAFA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69164"/>
              </p:ext>
            </p:extLst>
          </p:nvPr>
        </p:nvGraphicFramePr>
        <p:xfrm>
          <a:off x="882519" y="1114864"/>
          <a:ext cx="10524925" cy="4869477"/>
        </p:xfrm>
        <a:graphic>
          <a:graphicData uri="http://schemas.openxmlformats.org/drawingml/2006/table">
            <a:tbl>
              <a:tblPr firstRow="1" firstCol="1" bandRow="1"/>
              <a:tblGrid>
                <a:gridCol w="3458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6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9477">
                <a:tc>
                  <a:txBody>
                    <a:bodyPr/>
                    <a:lstStyle>
                      <a:lvl1pPr marL="0" algn="l" defTabSz="192024" rtl="0" eaLnBrk="1" latinLnBrk="0" hangingPunct="1">
                        <a:defRPr sz="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92024" algn="l" defTabSz="192024" rtl="0" eaLnBrk="1" latinLnBrk="0" hangingPunct="1">
                        <a:defRPr sz="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384048" algn="l" defTabSz="192024" rtl="0" eaLnBrk="1" latinLnBrk="0" hangingPunct="1">
                        <a:defRPr sz="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576072" algn="l" defTabSz="192024" rtl="0" eaLnBrk="1" latinLnBrk="0" hangingPunct="1">
                        <a:defRPr sz="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768096" algn="l" defTabSz="192024" rtl="0" eaLnBrk="1" latinLnBrk="0" hangingPunct="1">
                        <a:defRPr sz="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960120" algn="l" defTabSz="192024" rtl="0" eaLnBrk="1" latinLnBrk="0" hangingPunct="1">
                        <a:defRPr sz="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1152144" algn="l" defTabSz="192024" rtl="0" eaLnBrk="1" latinLnBrk="0" hangingPunct="1">
                        <a:defRPr sz="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1344168" algn="l" defTabSz="192024" rtl="0" eaLnBrk="1" latinLnBrk="0" hangingPunct="1">
                        <a:defRPr sz="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1536192" algn="l" defTabSz="192024" rtl="0" eaLnBrk="1" latinLnBrk="0" hangingPunct="1">
                        <a:defRPr sz="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fr-FR" sz="2400" u="sng" dirty="0">
                          <a:solidFill>
                            <a:srgbClr val="000000"/>
                          </a:solidFill>
                          <a:effectLst/>
                        </a:rPr>
                        <a:t>Rappel des avantages de la fiducie</a:t>
                      </a:r>
                      <a:endParaRPr lang="fr-FR" sz="2400" u="sng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3000">
                          <a:srgbClr val="FAE5D1">
                            <a:lumMod val="67000"/>
                          </a:srgbClr>
                        </a:gs>
                        <a:gs pos="98000">
                          <a:srgbClr val="FAE5D1">
                            <a:lumMod val="97000"/>
                            <a:lumOff val="3000"/>
                          </a:srgbClr>
                        </a:gs>
                        <a:gs pos="100000">
                          <a:srgbClr val="FAE5D1">
                            <a:lumMod val="60000"/>
                            <a:lumOff val="40000"/>
                          </a:srgbClr>
                        </a:gs>
                      </a:gsLst>
                      <a:lin ang="180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192024" rtl="0" eaLnBrk="1" latinLnBrk="0" hangingPunct="1">
                        <a:defRPr sz="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192024" algn="l" defTabSz="192024" rtl="0" eaLnBrk="1" latinLnBrk="0" hangingPunct="1">
                        <a:defRPr sz="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384048" algn="l" defTabSz="192024" rtl="0" eaLnBrk="1" latinLnBrk="0" hangingPunct="1">
                        <a:defRPr sz="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576072" algn="l" defTabSz="192024" rtl="0" eaLnBrk="1" latinLnBrk="0" hangingPunct="1">
                        <a:defRPr sz="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768096" algn="l" defTabSz="192024" rtl="0" eaLnBrk="1" latinLnBrk="0" hangingPunct="1">
                        <a:defRPr sz="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960120" algn="l" defTabSz="192024" rtl="0" eaLnBrk="1" latinLnBrk="0" hangingPunct="1">
                        <a:defRPr sz="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152144" algn="l" defTabSz="192024" rtl="0" eaLnBrk="1" latinLnBrk="0" hangingPunct="1">
                        <a:defRPr sz="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1344168" algn="l" defTabSz="192024" rtl="0" eaLnBrk="1" latinLnBrk="0" hangingPunct="1">
                        <a:defRPr sz="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1536192" algn="l" defTabSz="192024" rtl="0" eaLnBrk="1" latinLnBrk="0" hangingPunct="1">
                        <a:defRPr sz="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19202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2400" b="0" u="sng" kern="1200" dirty="0">
                          <a:solidFill>
                            <a:srgbClr val="000000"/>
                          </a:solidFill>
                          <a:effectLst/>
                          <a:latin typeface="Calibri (Corps)"/>
                          <a:ea typeface="+mn-ea"/>
                          <a:cs typeface="Times New Roman" panose="02020603050405020304" pitchFamily="18" charset="0"/>
                        </a:rPr>
                        <a:t>La Fiducie est un outil :</a:t>
                      </a:r>
                    </a:p>
                    <a:p>
                      <a:pPr marL="541338" marR="0" lvl="0" indent="-271463" algn="just" defTabSz="19202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fr-FR" sz="2400" b="1" u="none" kern="1200" dirty="0">
                          <a:solidFill>
                            <a:srgbClr val="000000"/>
                          </a:solidFill>
                          <a:effectLst/>
                          <a:latin typeface="Calibri (Corps)"/>
                          <a:ea typeface="+mn-ea"/>
                          <a:cs typeface="Times New Roman" panose="02020603050405020304" pitchFamily="18" charset="0"/>
                        </a:rPr>
                        <a:t>Protéiforme </a:t>
                      </a:r>
                    </a:p>
                    <a:p>
                      <a:pPr marL="541338" marR="0" lvl="0" indent="-271463" algn="just" defTabSz="19202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fr-FR" sz="2400" b="1" u="none" dirty="0">
                          <a:solidFill>
                            <a:srgbClr val="000000"/>
                          </a:solidFill>
                          <a:effectLst/>
                          <a:latin typeface="Calibri (Corps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Efficace </a:t>
                      </a:r>
                      <a:r>
                        <a:rPr lang="fr-FR" sz="1800" b="0" i="1" u="none" dirty="0">
                          <a:solidFill>
                            <a:srgbClr val="000000"/>
                          </a:solidFill>
                          <a:effectLst/>
                          <a:latin typeface="Calibri (Corps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(et </a:t>
                      </a:r>
                      <a:r>
                        <a:rPr lang="fr-FR" sz="1800" b="1" i="1" u="none" dirty="0">
                          <a:solidFill>
                            <a:srgbClr val="000000"/>
                          </a:solidFill>
                          <a:effectLst/>
                          <a:latin typeface="Calibri (Corps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particulièrement résistant </a:t>
                      </a:r>
                      <a:r>
                        <a:rPr lang="fr-FR" sz="1800" b="0" i="1" u="none" dirty="0">
                          <a:solidFill>
                            <a:srgbClr val="000000"/>
                          </a:solidFill>
                          <a:effectLst/>
                          <a:latin typeface="Calibri (Corps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procédure collective par rapport à d’autres sûretés plus traditionnelles)</a:t>
                      </a:r>
                    </a:p>
                    <a:p>
                      <a:pPr marL="541338" marR="0" lvl="0" indent="-271463" algn="just" defTabSz="192024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fr-FR" sz="2400" b="1" u="none" dirty="0">
                          <a:solidFill>
                            <a:srgbClr val="000000"/>
                          </a:solidFill>
                          <a:effectLst/>
                          <a:latin typeface="Calibri (Corps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Souple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5964D">
                            <a:lumMod val="5000"/>
                            <a:lumOff val="95000"/>
                          </a:srgbClr>
                        </a:gs>
                        <a:gs pos="74000">
                          <a:srgbClr val="F5964D">
                            <a:lumMod val="45000"/>
                            <a:lumOff val="55000"/>
                          </a:srgbClr>
                        </a:gs>
                        <a:gs pos="83000">
                          <a:srgbClr val="F5964D">
                            <a:lumMod val="45000"/>
                            <a:lumOff val="55000"/>
                          </a:srgbClr>
                        </a:gs>
                        <a:gs pos="100000">
                          <a:srgbClr val="F5964D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837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DB3775-A7E3-FF6C-7117-D301B1EA504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600" b="1" cap="small" spc="600" dirty="0">
                <a:solidFill>
                  <a:srgbClr val="EB6D27"/>
                </a:solidFill>
                <a:latin typeface="Calibri (Corps)"/>
              </a:rPr>
              <a:t>Sommaire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AFEC0D1-D908-D61E-007C-C437DE6BD36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1818923" y="0"/>
            <a:ext cx="373078" cy="6858000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CF1DE8-04E1-B772-7F23-CFE877C35A1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8E1F5D08-F27F-4EC9-B65A-7FC759BEC9A6}" type="slidenum">
              <a:rPr lang="fr-FR" smtClean="0"/>
              <a:t>2</a:t>
            </a:fld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185438A8-C566-C5AB-117D-36329C51AB00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570169" y="3429000"/>
            <a:ext cx="3025973" cy="25599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Mobiliser son patrimoine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Cartographie comparée des actifs mobilisables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Préservation des intérêts de toutes les parties prenantes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L’efficacité de la fiducie-sûreté face à d’autre garanties courantes</a:t>
            </a:r>
          </a:p>
          <a:p>
            <a:endParaRPr lang="fr-FR" sz="1400" dirty="0"/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5B2A7C69-5170-EB97-6069-012365B10004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7595859" y="3541386"/>
            <a:ext cx="3757941" cy="19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Financer la relance (Business Cases </a:t>
            </a:r>
            <a:r>
              <a:rPr lang="fr-FR" sz="14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Restructuring</a:t>
            </a: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r-FR" sz="3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Financer la croissance (Business Cases : fiducie et financement non dilutif / Applications </a:t>
            </a:r>
            <a:r>
              <a:rPr lang="fr-FR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Fusacq</a:t>
            </a: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fr-FR" sz="1400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DC3BEE45-BD4A-23DF-98BA-025B941C265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587951" y="2903632"/>
            <a:ext cx="340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1. Atouts de la Fiducie-sûreté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09476838-A6E9-F0C4-D75A-F46CB41CC4B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595860" y="2895055"/>
            <a:ext cx="300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2. Panorama des applications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8A299697-70DA-EABF-72FC-FF57A62630B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718061" y="2117776"/>
            <a:ext cx="865235" cy="785856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000E6BB8-7D4D-7DC0-54CE-005469652944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8610600" y="2110335"/>
            <a:ext cx="703982" cy="5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98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DB3775-A7E3-FF6C-7117-D301B1EA504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92109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5400" b="1" cap="small" spc="600" dirty="0">
                <a:solidFill>
                  <a:srgbClr val="EB6D27"/>
                </a:solidFill>
                <a:latin typeface="Calibri (Corps)"/>
              </a:rPr>
              <a:t>1. Atouts de la fiducie-</a:t>
            </a:r>
            <a:r>
              <a:rPr lang="fr-FR" sz="5400" b="1" cap="small" spc="600" dirty="0" err="1">
                <a:solidFill>
                  <a:srgbClr val="EB6D27"/>
                </a:solidFill>
                <a:latin typeface="Calibri (Corps)"/>
              </a:rPr>
              <a:t>sûrete</a:t>
            </a:r>
            <a:endParaRPr lang="fr-FR" sz="5400" b="1" cap="small" spc="600" dirty="0">
              <a:solidFill>
                <a:srgbClr val="EB6D27"/>
              </a:solidFill>
              <a:latin typeface="Calibri (Corps)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AFEC0D1-D908-D61E-007C-C437DE6BD36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570368" cy="6858000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CF1DE8-04E1-B772-7F23-CFE877C35A1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8E1F5D08-F27F-4EC9-B65A-7FC759BEC9A6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1155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AFEC0D1-D908-D61E-007C-C437DE6BD36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570368" cy="6858000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CF1DE8-04E1-B772-7F23-CFE877C35A1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E1F5D08-F27F-4EC9-B65A-7FC759BEC9A6}" type="slidenum">
              <a:rPr lang="fr-FR" smtClean="0"/>
              <a:t>4</a:t>
            </a:fld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0744C64-4A6C-AA9A-B04D-B052F9B6D91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246058" y="65673"/>
            <a:ext cx="8663368" cy="903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cap="small" spc="600" dirty="0">
                <a:solidFill>
                  <a:srgbClr val="EB6D27"/>
                </a:solidFill>
                <a:latin typeface="Calibri (Corps)"/>
              </a:rPr>
              <a:t>Mobiliser son patrimoine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A857A9B9-B640-F804-A1BC-C3D6314ACADB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316887" y="1443085"/>
            <a:ext cx="10025168" cy="4070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1200"/>
              </a:spcBef>
              <a:spcAft>
                <a:spcPts val="1200"/>
              </a:spcAft>
              <a:buNone/>
            </a:pPr>
            <a:endParaRPr lang="fr-FR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fr-FR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spcBef>
                <a:spcPts val="1200"/>
              </a:spcBef>
              <a:spcAft>
                <a:spcPts val="1200"/>
              </a:spcAft>
              <a:buNone/>
            </a:pPr>
            <a:endParaRPr lang="fr-FR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fr-FR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fr-FR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600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C9FDBBA9-3234-8D50-14A0-CAFA34101FC5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328632" y="1597937"/>
            <a:ext cx="10013423" cy="3150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Contexte économique et conjoncturel : besoin de financer la reprise et la croissance</a:t>
            </a:r>
          </a:p>
          <a:p>
            <a:pPr>
              <a:spcBef>
                <a:spcPts val="30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Amortissement à venir des PGE</a:t>
            </a:r>
          </a:p>
          <a:p>
            <a:pPr>
              <a:spcBef>
                <a:spcPts val="30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Mobilisation du patrimoine des entreprises pour trouver de nouvelles sources de financement</a:t>
            </a:r>
          </a:p>
          <a:p>
            <a:pPr>
              <a:spcBef>
                <a:spcPts val="30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Liquéfier le patrimoine « endormi »</a:t>
            </a:r>
            <a:endParaRPr lang="fr-FR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fr-FR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spcBef>
                <a:spcPts val="1200"/>
              </a:spcBef>
              <a:spcAft>
                <a:spcPts val="1200"/>
              </a:spcAft>
              <a:buNone/>
            </a:pPr>
            <a:endParaRPr lang="fr-FR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fr-FR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fr-FR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600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CEFE3C8A-45E3-AEC6-D834-D0C40DB56B49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 rot="16200000">
            <a:off x="-2630530" y="2766218"/>
            <a:ext cx="58227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b="1" cap="small" spc="600" dirty="0">
                <a:solidFill>
                  <a:srgbClr val="EB6D27"/>
                </a:solidFill>
                <a:latin typeface="Calibri (Corps)"/>
              </a:rPr>
              <a:t>1. Atouts de la fiducie-sûreté</a:t>
            </a:r>
          </a:p>
        </p:txBody>
      </p:sp>
    </p:spTree>
    <p:extLst>
      <p:ext uri="{BB962C8B-B14F-4D97-AF65-F5344CB8AC3E}">
        <p14:creationId xmlns:p14="http://schemas.microsoft.com/office/powerpoint/2010/main" val="39581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AFEC0D1-D908-D61E-007C-C437DE6BD36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570368" cy="6858000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CF1DE8-04E1-B772-7F23-CFE877C35A1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E1F5D08-F27F-4EC9-B65A-7FC759BEC9A6}" type="slidenum">
              <a:rPr lang="fr-FR" smtClean="0"/>
              <a:t>5</a:t>
            </a:fld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0744C64-4A6C-AA9A-B04D-B052F9B6D91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246058" y="65673"/>
            <a:ext cx="8663368" cy="903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cap="small" spc="600" dirty="0">
                <a:solidFill>
                  <a:srgbClr val="EB6D27"/>
                </a:solidFill>
                <a:latin typeface="Calibri (Corps)"/>
              </a:rPr>
              <a:t>Cartographie comparée des actifs mobilisables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A857A9B9-B640-F804-A1BC-C3D6314ACADB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316887" y="1443085"/>
            <a:ext cx="10025168" cy="4070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1200"/>
              </a:spcBef>
              <a:spcAft>
                <a:spcPts val="1200"/>
              </a:spcAft>
              <a:buNone/>
            </a:pPr>
            <a:endParaRPr lang="fr-FR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fr-FR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spcBef>
                <a:spcPts val="1200"/>
              </a:spcBef>
              <a:spcAft>
                <a:spcPts val="1200"/>
              </a:spcAft>
              <a:buNone/>
            </a:pPr>
            <a:endParaRPr lang="fr-FR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fr-FR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fr-FR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6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B0EE3E2-404B-3ACE-83E0-958643821C1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494887" y="1246316"/>
            <a:ext cx="7544206" cy="4897290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5D433F18-964E-14B9-76E4-A44F0CC71A9D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 rot="16200000">
            <a:off x="-2630530" y="2766218"/>
            <a:ext cx="58227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b="1" cap="small" spc="600" dirty="0">
                <a:solidFill>
                  <a:srgbClr val="EB6D27"/>
                </a:solidFill>
                <a:latin typeface="Calibri (Corps)"/>
              </a:rPr>
              <a:t>1. Atouts de la fiducie-sûreté</a:t>
            </a:r>
          </a:p>
        </p:txBody>
      </p:sp>
    </p:spTree>
    <p:extLst>
      <p:ext uri="{BB962C8B-B14F-4D97-AF65-F5344CB8AC3E}">
        <p14:creationId xmlns:p14="http://schemas.microsoft.com/office/powerpoint/2010/main" val="4261946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AFEC0D1-D908-D61E-007C-C437DE6BD36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0" y="0"/>
            <a:ext cx="570368" cy="6858000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CF1DE8-04E1-B772-7F23-CFE877C35A1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E1F5D08-F27F-4EC9-B65A-7FC759BEC9A6}" type="slidenum">
              <a:rPr lang="fr-FR" smtClean="0"/>
              <a:t>6</a:t>
            </a:fld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0744C64-4A6C-AA9A-B04D-B052F9B6D91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597453" y="283643"/>
            <a:ext cx="10014326" cy="533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cap="small" spc="600" dirty="0">
                <a:solidFill>
                  <a:srgbClr val="EB6D27"/>
                </a:solidFill>
                <a:latin typeface="Calibri (Corps)"/>
              </a:rPr>
              <a:t>La fiducie-sûreté, facteur de préservation des intérêts de chaque partie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7A8EDCE5-4A67-2504-B7D8-2951F835B9B2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493904" y="2004874"/>
            <a:ext cx="2135807" cy="438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/>
              <a:t>Constituant / emprunteur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9409843-0F6B-5011-39DC-E0BECF256A0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216464" y="1105378"/>
            <a:ext cx="468480" cy="89162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96508C6-3C4D-01D3-B628-F37EBE84088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8771278" y="1105378"/>
            <a:ext cx="468480" cy="891914"/>
          </a:xfrm>
          <a:prstGeom prst="rect">
            <a:avLst/>
          </a:prstGeom>
        </p:spPr>
      </p:pic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ACB4890D-E5EE-0F11-F063-404C50DB9686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8214138" y="2004874"/>
            <a:ext cx="2235829" cy="304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/>
              <a:t>Bénéficiaire / prêteur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FE3FC9C-93CC-766A-09CE-F05B3DEA9ADF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6421924" y="2255736"/>
            <a:ext cx="0" cy="323724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223D7443-D865-0937-1EBC-F86B4E0192B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80930" y="2735989"/>
            <a:ext cx="460802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1400" dirty="0"/>
              <a:t>Conservation du </a:t>
            </a:r>
            <a:r>
              <a:rPr lang="fr-FR" sz="1400" dirty="0">
                <a:solidFill>
                  <a:schemeClr val="accent2"/>
                </a:solidFill>
              </a:rPr>
              <a:t>contrôle</a:t>
            </a:r>
            <a:r>
              <a:rPr lang="fr-FR" sz="1400" dirty="0"/>
              <a:t> sur le patrimoine (selon contrat)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fr-FR" sz="1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1400" dirty="0"/>
              <a:t>Accès à des financements </a:t>
            </a:r>
            <a:r>
              <a:rPr lang="fr-FR" sz="1400" dirty="0">
                <a:solidFill>
                  <a:schemeClr val="accent2"/>
                </a:solidFill>
              </a:rPr>
              <a:t>complexes et atypiques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fr-FR" sz="1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1400" dirty="0"/>
              <a:t>Neutralité fiscale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fr-FR" sz="1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1400" dirty="0"/>
              <a:t>Organisation des modalités de </a:t>
            </a:r>
            <a:r>
              <a:rPr lang="fr-FR" sz="1400" dirty="0">
                <a:solidFill>
                  <a:schemeClr val="accent2"/>
                </a:solidFill>
              </a:rPr>
              <a:t>réalisation de la garantie </a:t>
            </a:r>
            <a:r>
              <a:rPr lang="fr-FR" sz="1400" dirty="0"/>
              <a:t>(délais, prix de cession, acquéreurs, etc.)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fr-FR" sz="1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1400" dirty="0">
                <a:solidFill>
                  <a:schemeClr val="accent2"/>
                </a:solidFill>
              </a:rPr>
              <a:t>Préservation</a:t>
            </a:r>
            <a:r>
              <a:rPr lang="fr-FR" sz="1400" dirty="0"/>
              <a:t> de la valeur liquidative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29ED14E-D1D6-124D-8442-228BC38ECA84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615270" y="2735989"/>
            <a:ext cx="46200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Wingdings" panose="05000000000000000000" pitchFamily="2" charset="2"/>
              <a:buChar char="v"/>
              <a:defRPr sz="1400"/>
            </a:lvl1pPr>
          </a:lstStyle>
          <a:p>
            <a:pPr algn="just"/>
            <a:r>
              <a:rPr lang="fr-FR" dirty="0">
                <a:solidFill>
                  <a:schemeClr val="accent2"/>
                </a:solidFill>
              </a:rPr>
              <a:t>Exclusivité</a:t>
            </a:r>
            <a:r>
              <a:rPr lang="fr-FR" dirty="0"/>
              <a:t> sur le patrimoine fiduciaire (même en cas de procédure collective)</a:t>
            </a:r>
          </a:p>
          <a:p>
            <a:pPr algn="just"/>
            <a:endParaRPr lang="fr-FR" dirty="0"/>
          </a:p>
          <a:p>
            <a:pPr algn="just"/>
            <a:r>
              <a:rPr lang="fr-FR" dirty="0">
                <a:solidFill>
                  <a:schemeClr val="accent2"/>
                </a:solidFill>
              </a:rPr>
              <a:t>Rapidité</a:t>
            </a:r>
            <a:r>
              <a:rPr lang="fr-FR" dirty="0"/>
              <a:t> d’exécution de la garantie </a:t>
            </a:r>
          </a:p>
          <a:p>
            <a:pPr algn="just"/>
            <a:endParaRPr lang="fr-FR" dirty="0"/>
          </a:p>
          <a:p>
            <a:pPr algn="just"/>
            <a:r>
              <a:rPr lang="fr-FR" dirty="0">
                <a:solidFill>
                  <a:schemeClr val="accent2"/>
                </a:solidFill>
              </a:rPr>
              <a:t>Sur-collatéralisation</a:t>
            </a:r>
            <a:r>
              <a:rPr lang="fr-FR" dirty="0"/>
              <a:t> du financement en fonction de la qualité / nature des actifs transférés</a:t>
            </a:r>
          </a:p>
          <a:p>
            <a:pPr algn="just"/>
            <a:endParaRPr lang="fr-FR" dirty="0"/>
          </a:p>
          <a:p>
            <a:pPr algn="just"/>
            <a:r>
              <a:rPr lang="fr-FR" dirty="0">
                <a:solidFill>
                  <a:schemeClr val="accent2"/>
                </a:solidFill>
              </a:rPr>
              <a:t>Sécurisation</a:t>
            </a:r>
            <a:r>
              <a:rPr lang="fr-FR" dirty="0"/>
              <a:t> de la procédure et du mécanisme par l’intervention d’un tiers de confiance : le fiduciaire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693B6E5-1D96-0810-A223-DA41F48984BD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>
          <a:xfrm rot="16200000">
            <a:off x="-2630530" y="2766218"/>
            <a:ext cx="58227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b="1" cap="small" spc="600" dirty="0">
                <a:solidFill>
                  <a:srgbClr val="EB6D27"/>
                </a:solidFill>
                <a:latin typeface="Calibri (Corps)"/>
              </a:rPr>
              <a:t>1. Atouts de la fiducie-sûreté</a:t>
            </a:r>
          </a:p>
        </p:txBody>
      </p:sp>
    </p:spTree>
    <p:extLst>
      <p:ext uri="{BB962C8B-B14F-4D97-AF65-F5344CB8AC3E}">
        <p14:creationId xmlns:p14="http://schemas.microsoft.com/office/powerpoint/2010/main" val="4287208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oneTexte 35">
            <a:extLst>
              <a:ext uri="{FF2B5EF4-FFF2-40B4-BE49-F238E27FC236}">
                <a16:creationId xmlns:a16="http://schemas.microsoft.com/office/drawing/2014/main" id="{3A6D60E2-D303-4065-BFCF-D32B4D5616C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992863" y="136525"/>
            <a:ext cx="108490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cap="small" spc="600" dirty="0">
                <a:solidFill>
                  <a:srgbClr val="EB6D27"/>
                </a:solidFill>
                <a:latin typeface="Calibri (Corps)"/>
              </a:rPr>
              <a:t>L’efficacité de la fiducie-sûreté face à d’autres garanties courantes</a:t>
            </a:r>
          </a:p>
        </p:txBody>
      </p:sp>
      <p:sp>
        <p:nvSpPr>
          <p:cNvPr id="38" name="Espace réservé du numéro de diapositive 37">
            <a:extLst>
              <a:ext uri="{FF2B5EF4-FFF2-40B4-BE49-F238E27FC236}">
                <a16:creationId xmlns:a16="http://schemas.microsoft.com/office/drawing/2014/main" id="{5E691F08-5DD4-789C-4EC7-C2A674CE44E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E1F5D08-F27F-4EC9-B65A-7FC759BEC9A6}" type="slidenum">
              <a:rPr lang="fr-FR" smtClean="0"/>
              <a:t>7</a:t>
            </a:fld>
            <a:endParaRPr lang="fr-FR"/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60795B38-0B66-3257-584A-7C7FC177C55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558298" cy="6858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85D7347-EF38-A45A-37D6-C1B38E99C74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797240" y="2008427"/>
            <a:ext cx="11013229" cy="37958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CD8701F-BE32-37DC-AAE9-D0EAB4DDDB03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 rot="16200000">
            <a:off x="-2630530" y="2766218"/>
            <a:ext cx="58227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b="1" cap="small" spc="600" dirty="0">
                <a:solidFill>
                  <a:srgbClr val="EB6D27"/>
                </a:solidFill>
                <a:latin typeface="Calibri (Corps)"/>
              </a:rPr>
              <a:t>1. Atouts de la fiducie-sûreté</a:t>
            </a:r>
          </a:p>
        </p:txBody>
      </p:sp>
    </p:spTree>
    <p:extLst>
      <p:ext uri="{BB962C8B-B14F-4D97-AF65-F5344CB8AC3E}">
        <p14:creationId xmlns:p14="http://schemas.microsoft.com/office/powerpoint/2010/main" val="2186763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DB3775-A7E3-FF6C-7117-D301B1EA504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92109" y="2766218"/>
            <a:ext cx="1088603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6600" b="1" cap="small" spc="600" dirty="0">
                <a:solidFill>
                  <a:srgbClr val="EB6D27"/>
                </a:solidFill>
                <a:latin typeface="Calibri (Corps)"/>
              </a:rPr>
              <a:t>2. Panorama des applications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AFEC0D1-D908-D61E-007C-C437DE6BD36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570368" cy="6858000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CF1DE8-04E1-B772-7F23-CFE877C35A1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1F5D08-F27F-4EC9-B65A-7FC759BEC9A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297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DB3775-A7E3-FF6C-7117-D301B1EA504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92109" y="2766218"/>
            <a:ext cx="10886038" cy="1325563"/>
          </a:xfrm>
        </p:spPr>
        <p:txBody>
          <a:bodyPr>
            <a:normAutofit/>
          </a:bodyPr>
          <a:lstStyle/>
          <a:p>
            <a:pPr algn="ctr"/>
            <a:r>
              <a:rPr lang="fr-FR" sz="6600" b="1" cap="small" spc="600" dirty="0">
                <a:solidFill>
                  <a:srgbClr val="EB6D27"/>
                </a:solidFill>
                <a:latin typeface="Calibri (Corps)"/>
              </a:rPr>
              <a:t>2.1 Financer la relance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AFEC0D1-D908-D61E-007C-C437DE6BD36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570368" cy="6858000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CF1DE8-04E1-B772-7F23-CFE877C35A1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1F5D08-F27F-4EC9-B65A-7FC759BEC9A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7189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ersonnalisé 2">
      <a:dk1>
        <a:srgbClr val="00004C"/>
      </a:dk1>
      <a:lt1>
        <a:srgbClr val="FFFFFF"/>
      </a:lt1>
      <a:dk2>
        <a:srgbClr val="F54F30"/>
      </a:dk2>
      <a:lt2>
        <a:srgbClr val="FFE46C"/>
      </a:lt2>
      <a:accent1>
        <a:srgbClr val="F5964D"/>
      </a:accent1>
      <a:accent2>
        <a:srgbClr val="FAE5D1"/>
      </a:accent2>
      <a:accent3>
        <a:srgbClr val="5EBFC2"/>
      </a:accent3>
      <a:accent4>
        <a:srgbClr val="A1BFED"/>
      </a:accent4>
      <a:accent5>
        <a:srgbClr val="5CB0EB"/>
      </a:accent5>
      <a:accent6>
        <a:srgbClr val="C4ABF2"/>
      </a:accent6>
      <a:hlink>
        <a:srgbClr val="3A3A3A"/>
      </a:hlink>
      <a:folHlink>
        <a:srgbClr val="3A3A3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1177</Words>
  <Application>Microsoft Office PowerPoint</Application>
  <PresentationFormat>Grand écran</PresentationFormat>
  <Paragraphs>289</Paragraphs>
  <Slides>19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30" baseType="lpstr">
      <vt:lpstr> Calibri</vt:lpstr>
      <vt:lpstr>Arial</vt:lpstr>
      <vt:lpstr>Calibri</vt:lpstr>
      <vt:lpstr>Calibri (Corps)</vt:lpstr>
      <vt:lpstr>Calibri Light</vt:lpstr>
      <vt:lpstr>Candara</vt:lpstr>
      <vt:lpstr>Courier New</vt:lpstr>
      <vt:lpstr>Times New Roman</vt:lpstr>
      <vt:lpstr>Wingdings</vt:lpstr>
      <vt:lpstr>Thème Office</vt:lpstr>
      <vt:lpstr>Office Theme</vt:lpstr>
      <vt:lpstr>Présentation PowerPoint</vt:lpstr>
      <vt:lpstr>Sommaire</vt:lpstr>
      <vt:lpstr>1. Atouts de la fiducie-sûrete</vt:lpstr>
      <vt:lpstr>Présentation PowerPoint</vt:lpstr>
      <vt:lpstr>Présentation PowerPoint</vt:lpstr>
      <vt:lpstr>Présentation PowerPoint</vt:lpstr>
      <vt:lpstr>Présentation PowerPoint</vt:lpstr>
      <vt:lpstr>2. Panorama des applications</vt:lpstr>
      <vt:lpstr>2.1 Financer la relance</vt:lpstr>
      <vt:lpstr>Présentation PowerPoint</vt:lpstr>
      <vt:lpstr>Présentation PowerPoint</vt:lpstr>
      <vt:lpstr>Présentation PowerPoint</vt:lpstr>
      <vt:lpstr>Présentation PowerPoint</vt:lpstr>
      <vt:lpstr>2.2 Financer la Croissance</vt:lpstr>
      <vt:lpstr>Présentation PowerPoint</vt:lpstr>
      <vt:lpstr>Présentation PowerPoint</vt:lpstr>
      <vt:lpstr>Présentation PowerPoint</vt:lpstr>
      <vt:lpstr>Présentation PowerPoint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Justin BEHR</dc:creator>
  <cp:lastModifiedBy>Marielle ANDREANI</cp:lastModifiedBy>
  <cp:revision>54</cp:revision>
  <cp:lastPrinted>2022-05-16T15:34:36Z</cp:lastPrinted>
  <dcterms:created xsi:type="dcterms:W3CDTF">2022-05-09T09:52:15Z</dcterms:created>
  <dcterms:modified xsi:type="dcterms:W3CDTF">2022-10-19T19:11:47Z</dcterms:modified>
</cp:coreProperties>
</file>